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5" r:id="rId5"/>
    <p:sldId id="258" r:id="rId6"/>
    <p:sldId id="259" r:id="rId7"/>
    <p:sldId id="266" r:id="rId8"/>
    <p:sldId id="260" r:id="rId9"/>
    <p:sldId id="261" r:id="rId10"/>
    <p:sldId id="262" r:id="rId11"/>
    <p:sldId id="276" r:id="rId12"/>
    <p:sldId id="267" r:id="rId13"/>
    <p:sldId id="268" r:id="rId14"/>
    <p:sldId id="273" r:id="rId15"/>
    <p:sldId id="274" r:id="rId16"/>
    <p:sldId id="275" r:id="rId17"/>
    <p:sldId id="277" r:id="rId18"/>
    <p:sldId id="278" r:id="rId19"/>
    <p:sldId id="270" r:id="rId20"/>
    <p:sldId id="271" r:id="rId21"/>
    <p:sldId id="272" r:id="rId22"/>
    <p:sldId id="279" r:id="rId23"/>
    <p:sldId id="280" r:id="rId24"/>
    <p:sldId id="281" r:id="rId25"/>
    <p:sldId id="263" r:id="rId26"/>
    <p:sldId id="282" r:id="rId27"/>
    <p:sldId id="283" r:id="rId28"/>
    <p:sldId id="284" r:id="rId29"/>
    <p:sldId id="285" r:id="rId30"/>
    <p:sldId id="269" r:id="rId31"/>
    <p:sldId id="286" r:id="rId32"/>
    <p:sldId id="264" r:id="rId33"/>
  </p:sldIdLst>
  <p:sldSz cx="12192000" cy="6858000"/>
  <p:notesSz cx="12192000" cy="6858000"/>
  <p:defaultTextStyle>
    <a:defPPr>
      <a:defRPr lang="el-G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36"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Διαφάνεια τίτλου">
    <p:spTree>
      <p:nvGrpSpPr>
        <p:cNvPr id="1" name=""/>
        <p:cNvGrpSpPr/>
        <p:nvPr/>
      </p:nvGrpSpPr>
      <p:grpSpPr bwMode="auto">
        <a:xfrm>
          <a:off x="0" y="0"/>
          <a:ext cx="0" cy="0"/>
          <a:chOff x="0" y="0"/>
          <a:chExt cx="0" cy="0"/>
        </a:xfrm>
      </p:grpSpPr>
      <p:sp>
        <p:nvSpPr>
          <p:cNvPr id="2" name="Τίτλος 1"/>
          <p:cNvSpPr>
            <a:spLocks noGrp="1"/>
          </p:cNvSpPr>
          <p:nvPr>
            <p:ph type="ctrTitle"/>
          </p:nvPr>
        </p:nvSpPr>
        <p:spPr bwMode="auto">
          <a:xfrm>
            <a:off x="1524000" y="1122363"/>
            <a:ext cx="9144000" cy="2387600"/>
          </a:xfrm>
        </p:spPr>
        <p:txBody>
          <a:bodyPr anchor="b"/>
          <a:lstStyle>
            <a:lvl1pPr algn="ctr">
              <a:defRPr sz="6000"/>
            </a:lvl1pPr>
          </a:lstStyle>
          <a:p>
            <a:pPr>
              <a:defRPr/>
            </a:pPr>
            <a:r>
              <a:rPr lang="el-GR"/>
              <a:t>Κάντε κλικ για να επεξεργαστείτε τον τίτλο υποδείγματος</a:t>
            </a:r>
            <a:endParaRPr/>
          </a:p>
        </p:txBody>
      </p:sp>
      <p:sp>
        <p:nvSpPr>
          <p:cNvPr id="3" name="Υπότιτλος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l-GR"/>
              <a:t>Κάντε κλικ για να επεξεργαστείτε τον υπότιτλο του υποδείγματος</a:t>
            </a:r>
            <a:endParaRPr/>
          </a:p>
        </p:txBody>
      </p:sp>
      <p:sp>
        <p:nvSpPr>
          <p:cNvPr id="4" name="Θέση ημερομηνίας 3"/>
          <p:cNvSpPr>
            <a:spLocks noGrp="1"/>
          </p:cNvSpPr>
          <p:nvPr>
            <p:ph type="dt" sz="half" idx="10"/>
          </p:nvPr>
        </p:nvSpPr>
        <p:spPr bwMode="auto"/>
        <p:txBody>
          <a:bodyPr/>
          <a:lstStyle/>
          <a:p>
            <a:pPr>
              <a:defRPr/>
            </a:pPr>
            <a:fld id="{B3C23FFC-7256-43C1-8B2D-7D5F13B6AC3B}" type="datetime1">
              <a:rPr lang="el-GR"/>
              <a:t>27/2/2024</a:t>
            </a:fld>
            <a:endParaRPr lang="sl-SI"/>
          </a:p>
        </p:txBody>
      </p:sp>
      <p:sp>
        <p:nvSpPr>
          <p:cNvPr id="5" name="Θέση υποσέλιδου 4"/>
          <p:cNvSpPr>
            <a:spLocks noGrp="1"/>
          </p:cNvSpPr>
          <p:nvPr>
            <p:ph type="ftr" sz="quarter" idx="11"/>
          </p:nvPr>
        </p:nvSpPr>
        <p:spPr bwMode="auto"/>
        <p:txBody>
          <a:bodyPr/>
          <a:lstStyle/>
          <a:p>
            <a:pPr>
              <a:defRPr/>
            </a:pPr>
            <a:r>
              <a:rPr lang="en-US"/>
              <a:t>Maria Malliarou University of Thessaly</a:t>
            </a:r>
            <a:endParaRPr lang="sl-SI"/>
          </a:p>
        </p:txBody>
      </p:sp>
      <p:sp>
        <p:nvSpPr>
          <p:cNvPr id="6" name="Θέση αριθμού διαφάνειας 5"/>
          <p:cNvSpPr>
            <a:spLocks noGrp="1"/>
          </p:cNvSpPr>
          <p:nvPr>
            <p:ph type="sldNum" sz="quarter" idx="12"/>
          </p:nvPr>
        </p:nvSpPr>
        <p:spPr bwMode="auto"/>
        <p:txBody>
          <a:bodyPr/>
          <a:lstStyle/>
          <a:p>
            <a:pPr>
              <a:defRPr/>
            </a:pPr>
            <a:fld id="{9022841B-CFFF-4E87-8DE3-B949DBE09638}" type="slidenum">
              <a:rPr lang="sl-SI"/>
              <a:t>‹#›</a:t>
            </a:fld>
            <a:endParaRPr lang="sl-SI"/>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Τίτλος και Κατακόρυφο κείμενο">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Κάντε κλικ για να επεξεργαστείτε τον τίτλο υποδείγματος</a:t>
            </a:r>
            <a:endParaRPr/>
          </a:p>
        </p:txBody>
      </p:sp>
      <p:sp>
        <p:nvSpPr>
          <p:cNvPr id="3" name="Θέση κατακόρυφου κειμένου 2"/>
          <p:cNvSpPr>
            <a:spLocks noGrp="1"/>
          </p:cNvSpPr>
          <p:nvPr>
            <p:ph type="body" orient="vert" idx="1"/>
          </p:nvPr>
        </p:nvSpPr>
        <p:spPr bwMode="auto"/>
        <p:txBody>
          <a:bodyPr vert="eaVert"/>
          <a:lstStyle/>
          <a:p>
            <a:pPr lvl="0">
              <a:defRPr/>
            </a:pPr>
            <a:r>
              <a:rPr lang="el-GR"/>
              <a:t>Επεξεργασία 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4" name="Θέση ημερομηνίας 3"/>
          <p:cNvSpPr>
            <a:spLocks noGrp="1"/>
          </p:cNvSpPr>
          <p:nvPr>
            <p:ph type="dt" sz="half" idx="10"/>
          </p:nvPr>
        </p:nvSpPr>
        <p:spPr bwMode="auto"/>
        <p:txBody>
          <a:bodyPr/>
          <a:lstStyle/>
          <a:p>
            <a:pPr>
              <a:defRPr/>
            </a:pPr>
            <a:fld id="{B3C23FFC-7256-43C1-8B2D-7D5F13B6AC3B}" type="datetime1">
              <a:rPr lang="el-GR"/>
              <a:t>27/2/2024</a:t>
            </a:fld>
            <a:endParaRPr lang="sl-SI"/>
          </a:p>
        </p:txBody>
      </p:sp>
      <p:sp>
        <p:nvSpPr>
          <p:cNvPr id="5" name="Θέση υποσέλιδου 4"/>
          <p:cNvSpPr>
            <a:spLocks noGrp="1"/>
          </p:cNvSpPr>
          <p:nvPr>
            <p:ph type="ftr" sz="quarter" idx="11"/>
          </p:nvPr>
        </p:nvSpPr>
        <p:spPr bwMode="auto"/>
        <p:txBody>
          <a:bodyPr/>
          <a:lstStyle/>
          <a:p>
            <a:pPr>
              <a:defRPr/>
            </a:pPr>
            <a:r>
              <a:rPr lang="en-US"/>
              <a:t>Maria Malliarou University of Thessaly</a:t>
            </a:r>
            <a:endParaRPr lang="sl-SI"/>
          </a:p>
        </p:txBody>
      </p:sp>
      <p:sp>
        <p:nvSpPr>
          <p:cNvPr id="6" name="Θέση αριθμού διαφάνειας 5"/>
          <p:cNvSpPr>
            <a:spLocks noGrp="1"/>
          </p:cNvSpPr>
          <p:nvPr>
            <p:ph type="sldNum" sz="quarter" idx="12"/>
          </p:nvPr>
        </p:nvSpPr>
        <p:spPr bwMode="auto"/>
        <p:txBody>
          <a:bodyPr/>
          <a:lstStyle/>
          <a:p>
            <a:pPr>
              <a:defRPr/>
            </a:pPr>
            <a:fld id="{9022841B-CFFF-4E87-8DE3-B949DBE09638}" type="slidenum">
              <a:rPr lang="sl-SI"/>
              <a:t>‹#›</a:t>
            </a:fld>
            <a:endParaRPr lang="sl-SI"/>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Κατακόρυφος τίτλος και Κείμενο">
    <p:spTree>
      <p:nvGrpSpPr>
        <p:cNvPr id="1" name=""/>
        <p:cNvGrpSpPr/>
        <p:nvPr/>
      </p:nvGrpSpPr>
      <p:grpSpPr bwMode="auto">
        <a:xfrm>
          <a:off x="0" y="0"/>
          <a:ext cx="0" cy="0"/>
          <a:chOff x="0" y="0"/>
          <a:chExt cx="0" cy="0"/>
        </a:xfrm>
      </p:grpSpPr>
      <p:sp>
        <p:nvSpPr>
          <p:cNvPr id="2" name="Κατακόρυφος τίτλος 1"/>
          <p:cNvSpPr>
            <a:spLocks noGrp="1"/>
          </p:cNvSpPr>
          <p:nvPr>
            <p:ph type="title" orient="vert"/>
          </p:nvPr>
        </p:nvSpPr>
        <p:spPr bwMode="auto">
          <a:xfrm>
            <a:off x="8724900" y="365125"/>
            <a:ext cx="2628900" cy="5811838"/>
          </a:xfrm>
        </p:spPr>
        <p:txBody>
          <a:bodyPr vert="eaVert"/>
          <a:lstStyle/>
          <a:p>
            <a:pPr>
              <a:defRPr/>
            </a:pPr>
            <a:r>
              <a:rPr lang="el-GR"/>
              <a:t>Κάντε κλικ για να επεξεργαστείτε τον τίτλο υποδείγματος</a:t>
            </a:r>
            <a:endParaRPr/>
          </a:p>
        </p:txBody>
      </p:sp>
      <p:sp>
        <p:nvSpPr>
          <p:cNvPr id="3" name="Θέση κατακόρυφου κειμένου 2"/>
          <p:cNvSpPr>
            <a:spLocks noGrp="1"/>
          </p:cNvSpPr>
          <p:nvPr>
            <p:ph type="body" orient="vert" idx="1"/>
          </p:nvPr>
        </p:nvSpPr>
        <p:spPr bwMode="auto">
          <a:xfrm>
            <a:off x="838200" y="365125"/>
            <a:ext cx="7734300" cy="5811838"/>
          </a:xfrm>
        </p:spPr>
        <p:txBody>
          <a:bodyPr vert="eaVert"/>
          <a:lstStyle/>
          <a:p>
            <a:pPr lvl="0">
              <a:defRPr/>
            </a:pPr>
            <a:r>
              <a:rPr lang="el-GR"/>
              <a:t>Επεξεργασία 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4" name="Θέση ημερομηνίας 3"/>
          <p:cNvSpPr>
            <a:spLocks noGrp="1"/>
          </p:cNvSpPr>
          <p:nvPr>
            <p:ph type="dt" sz="half" idx="10"/>
          </p:nvPr>
        </p:nvSpPr>
        <p:spPr bwMode="auto"/>
        <p:txBody>
          <a:bodyPr/>
          <a:lstStyle/>
          <a:p>
            <a:pPr>
              <a:defRPr/>
            </a:pPr>
            <a:fld id="{B3C23FFC-7256-43C1-8B2D-7D5F13B6AC3B}" type="datetime1">
              <a:rPr lang="el-GR"/>
              <a:t>27/2/2024</a:t>
            </a:fld>
            <a:endParaRPr lang="sl-SI"/>
          </a:p>
        </p:txBody>
      </p:sp>
      <p:sp>
        <p:nvSpPr>
          <p:cNvPr id="5" name="Θέση υποσέλιδου 4"/>
          <p:cNvSpPr>
            <a:spLocks noGrp="1"/>
          </p:cNvSpPr>
          <p:nvPr>
            <p:ph type="ftr" sz="quarter" idx="11"/>
          </p:nvPr>
        </p:nvSpPr>
        <p:spPr bwMode="auto"/>
        <p:txBody>
          <a:bodyPr/>
          <a:lstStyle/>
          <a:p>
            <a:pPr>
              <a:defRPr/>
            </a:pPr>
            <a:r>
              <a:rPr lang="en-US"/>
              <a:t>Maria Malliarou University of Thessaly</a:t>
            </a:r>
            <a:endParaRPr lang="sl-SI"/>
          </a:p>
        </p:txBody>
      </p:sp>
      <p:sp>
        <p:nvSpPr>
          <p:cNvPr id="6" name="Θέση αριθμού διαφάνειας 5"/>
          <p:cNvSpPr>
            <a:spLocks noGrp="1"/>
          </p:cNvSpPr>
          <p:nvPr>
            <p:ph type="sldNum" sz="quarter" idx="12"/>
          </p:nvPr>
        </p:nvSpPr>
        <p:spPr bwMode="auto"/>
        <p:txBody>
          <a:bodyPr/>
          <a:lstStyle/>
          <a:p>
            <a:pPr>
              <a:defRPr/>
            </a:pPr>
            <a:fld id="{9022841B-CFFF-4E87-8DE3-B949DBE09638}" type="slidenum">
              <a:rPr lang="sl-SI"/>
              <a:t>‹#›</a:t>
            </a:fld>
            <a:endParaRPr lang="sl-SI"/>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userDrawn="1">
  <p:cSld name="Διαφάνεια τίτλου">
    <p:spTree>
      <p:nvGrpSpPr>
        <p:cNvPr id="1" name=""/>
        <p:cNvGrpSpPr/>
        <p:nvPr/>
      </p:nvGrpSpPr>
      <p:grpSpPr bwMode="auto">
        <a:xfrm>
          <a:off x="0" y="0"/>
          <a:ext cx="0" cy="0"/>
          <a:chOff x="0" y="0"/>
          <a:chExt cx="0" cy="0"/>
        </a:xfrm>
      </p:grpSpPr>
      <p:sp>
        <p:nvSpPr>
          <p:cNvPr id="2" name="Τίτλος 1"/>
          <p:cNvSpPr>
            <a:spLocks noGrp="1"/>
          </p:cNvSpPr>
          <p:nvPr>
            <p:ph type="ctrTitle"/>
          </p:nvPr>
        </p:nvSpPr>
        <p:spPr bwMode="auto">
          <a:xfrm>
            <a:off x="1524000" y="1122363"/>
            <a:ext cx="9144000" cy="2387600"/>
          </a:xfrm>
        </p:spPr>
        <p:txBody>
          <a:bodyPr anchor="b"/>
          <a:lstStyle>
            <a:lvl1pPr algn="ctr">
              <a:defRPr sz="6000"/>
            </a:lvl1pPr>
          </a:lstStyle>
          <a:p>
            <a:pPr>
              <a:defRPr/>
            </a:pPr>
            <a:r>
              <a:rPr lang="el-GR"/>
              <a:t>Κάντε κλικ για να επεξεργαστείτε τον τίτλο υποδείγματος</a:t>
            </a:r>
            <a:endParaRPr/>
          </a:p>
        </p:txBody>
      </p:sp>
      <p:sp>
        <p:nvSpPr>
          <p:cNvPr id="3" name="Υπότιτλος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l-GR"/>
              <a:t>Κάντε κλικ για να επεξεργαστείτε τον υπότιτλο του υποδείγματος</a:t>
            </a:r>
            <a:endParaRPr/>
          </a:p>
        </p:txBody>
      </p:sp>
      <p:sp>
        <p:nvSpPr>
          <p:cNvPr id="4" name="Θέση ημερομηνίας 3"/>
          <p:cNvSpPr>
            <a:spLocks noGrp="1"/>
          </p:cNvSpPr>
          <p:nvPr>
            <p:ph type="dt" sz="half" idx="10"/>
          </p:nvPr>
        </p:nvSpPr>
        <p:spPr bwMode="auto"/>
        <p:txBody>
          <a:bodyPr/>
          <a:lstStyle/>
          <a:p>
            <a:pPr>
              <a:defRPr/>
            </a:pPr>
            <a:fld id="{B8919CB4-986D-4738-8813-7F7832C05261}" type="datetime1">
              <a:rPr lang="el-GR"/>
              <a:t>27/2/2024</a:t>
            </a:fld>
            <a:endParaRPr lang="el-GR"/>
          </a:p>
        </p:txBody>
      </p:sp>
      <p:sp>
        <p:nvSpPr>
          <p:cNvPr id="5" name="Θέση υποσέλιδου 4"/>
          <p:cNvSpPr>
            <a:spLocks noGrp="1"/>
          </p:cNvSpPr>
          <p:nvPr>
            <p:ph type="ftr" sz="quarter" idx="11"/>
          </p:nvPr>
        </p:nvSpPr>
        <p:spPr bwMode="auto"/>
        <p:txBody>
          <a:bodyPr/>
          <a:lstStyle/>
          <a:p>
            <a:pPr>
              <a:defRPr/>
            </a:pPr>
            <a:r>
              <a:rPr lang="en-US"/>
              <a:t>Maria Malliarou University of Thessaly</a:t>
            </a:r>
            <a:endParaRPr lang="el-GR"/>
          </a:p>
        </p:txBody>
      </p:sp>
      <p:sp>
        <p:nvSpPr>
          <p:cNvPr id="6" name="Θέση αριθμού διαφάνειας 5"/>
          <p:cNvSpPr>
            <a:spLocks noGrp="1"/>
          </p:cNvSpPr>
          <p:nvPr>
            <p:ph type="sldNum" sz="quarter" idx="12"/>
          </p:nvPr>
        </p:nvSpPr>
        <p:spPr bwMode="auto"/>
        <p:txBody>
          <a:bodyPr/>
          <a:lstStyle/>
          <a:p>
            <a:pPr>
              <a:defRPr/>
            </a:pPr>
            <a:fld id="{D2291B0B-F77C-4BDA-9906-CEDE4214D95D}" type="slidenum">
              <a:rPr lang="el-G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 preserve="1" userDrawn="1">
  <p:cSld name="Τίτλος και περιεχόμενο">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Κάντε κλικ για να επεξεργαστείτε τον τίτλο υποδείγματος</a:t>
            </a:r>
            <a:endParaRPr/>
          </a:p>
        </p:txBody>
      </p:sp>
      <p:sp>
        <p:nvSpPr>
          <p:cNvPr id="3" name="Θέση περιεχομένου 2"/>
          <p:cNvSpPr>
            <a:spLocks noGrp="1"/>
          </p:cNvSpPr>
          <p:nvPr>
            <p:ph idx="1"/>
          </p:nvPr>
        </p:nvSpPr>
        <p:spPr bwMode="auto"/>
        <p:txBody>
          <a:bodyPr/>
          <a:lstStyle/>
          <a:p>
            <a:pPr lvl="0">
              <a:defRPr/>
            </a:pPr>
            <a:r>
              <a:rPr lang="el-GR"/>
              <a:t>Στυλ κειμένου υποδείγματος</a:t>
            </a:r>
            <a:endParaRPr/>
          </a:p>
          <a:p>
            <a:pPr lvl="1">
              <a:defRPr/>
            </a:pPr>
            <a:r>
              <a:rPr lang="el-GR"/>
              <a:t>Δεύτερο επίπεδο</a:t>
            </a:r>
            <a:endParaRPr/>
          </a:p>
          <a:p>
            <a:pPr lvl="2">
              <a:defRPr/>
            </a:pPr>
            <a:r>
              <a:rPr lang="el-GR"/>
              <a:t>Τρίτο επίπεδο</a:t>
            </a:r>
            <a:endParaRPr/>
          </a:p>
          <a:p>
            <a:pPr lvl="3">
              <a:defRPr/>
            </a:pPr>
            <a:r>
              <a:rPr lang="el-GR"/>
              <a:t>Τέταρτο επίπεδο</a:t>
            </a:r>
            <a:endParaRPr/>
          </a:p>
          <a:p>
            <a:pPr lvl="4">
              <a:defRPr/>
            </a:pPr>
            <a:r>
              <a:rPr lang="el-GR"/>
              <a:t>Πέμπτο επίπεδο</a:t>
            </a:r>
            <a:endParaRPr/>
          </a:p>
        </p:txBody>
      </p:sp>
      <p:sp>
        <p:nvSpPr>
          <p:cNvPr id="4" name="Θέση ημερομηνίας 3"/>
          <p:cNvSpPr>
            <a:spLocks noGrp="1"/>
          </p:cNvSpPr>
          <p:nvPr>
            <p:ph type="dt" sz="half" idx="10"/>
          </p:nvPr>
        </p:nvSpPr>
        <p:spPr bwMode="auto"/>
        <p:txBody>
          <a:bodyPr/>
          <a:lstStyle/>
          <a:p>
            <a:pPr>
              <a:defRPr/>
            </a:pPr>
            <a:fld id="{487E2042-82F6-473A-9160-9E3EF512905C}" type="datetime1">
              <a:rPr lang="el-GR"/>
              <a:t>27/2/2024</a:t>
            </a:fld>
            <a:endParaRPr lang="el-GR"/>
          </a:p>
        </p:txBody>
      </p:sp>
      <p:sp>
        <p:nvSpPr>
          <p:cNvPr id="5" name="Θέση υποσέλιδου 4"/>
          <p:cNvSpPr>
            <a:spLocks noGrp="1"/>
          </p:cNvSpPr>
          <p:nvPr>
            <p:ph type="ftr" sz="quarter" idx="11"/>
          </p:nvPr>
        </p:nvSpPr>
        <p:spPr bwMode="auto"/>
        <p:txBody>
          <a:bodyPr/>
          <a:lstStyle/>
          <a:p>
            <a:pPr>
              <a:defRPr/>
            </a:pPr>
            <a:r>
              <a:rPr lang="en-US"/>
              <a:t>Maria Malliarou University of Thessaly</a:t>
            </a:r>
            <a:endParaRPr lang="el-GR"/>
          </a:p>
        </p:txBody>
      </p:sp>
      <p:sp>
        <p:nvSpPr>
          <p:cNvPr id="6" name="Θέση αριθμού διαφάνειας 5"/>
          <p:cNvSpPr>
            <a:spLocks noGrp="1"/>
          </p:cNvSpPr>
          <p:nvPr>
            <p:ph type="sldNum" sz="quarter" idx="12"/>
          </p:nvPr>
        </p:nvSpPr>
        <p:spPr bwMode="auto"/>
        <p:txBody>
          <a:bodyPr/>
          <a:lstStyle/>
          <a:p>
            <a:pPr>
              <a:defRPr/>
            </a:pPr>
            <a:fld id="{D2291B0B-F77C-4BDA-9906-CEDE4214D95D}" type="slidenum">
              <a:rPr lang="el-G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secHead" preserve="1" userDrawn="1">
  <p:cSld name="Κεφαλίδα ενότητας">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a:xfrm>
            <a:off x="831850" y="1709738"/>
            <a:ext cx="10515600" cy="2852737"/>
          </a:xfrm>
        </p:spPr>
        <p:txBody>
          <a:bodyPr anchor="b"/>
          <a:lstStyle>
            <a:lvl1pPr>
              <a:defRPr sz="6000"/>
            </a:lvl1pPr>
          </a:lstStyle>
          <a:p>
            <a:pPr>
              <a:defRPr/>
            </a:pPr>
            <a:r>
              <a:rPr lang="el-GR"/>
              <a:t>Κάντε κλικ για να επεξεργαστείτε τον τίτλο υποδείγματος</a:t>
            </a:r>
            <a:endParaRPr/>
          </a:p>
        </p:txBody>
      </p:sp>
      <p:sp>
        <p:nvSpPr>
          <p:cNvPr id="3" name="Θέση κειμένου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l-GR"/>
              <a:t>Στυλ κειμένου υποδείγματος</a:t>
            </a:r>
            <a:endParaRPr/>
          </a:p>
        </p:txBody>
      </p:sp>
      <p:sp>
        <p:nvSpPr>
          <p:cNvPr id="4" name="Θέση ημερομηνίας 3"/>
          <p:cNvSpPr>
            <a:spLocks noGrp="1"/>
          </p:cNvSpPr>
          <p:nvPr>
            <p:ph type="dt" sz="half" idx="10"/>
          </p:nvPr>
        </p:nvSpPr>
        <p:spPr bwMode="auto"/>
        <p:txBody>
          <a:bodyPr/>
          <a:lstStyle/>
          <a:p>
            <a:pPr>
              <a:defRPr/>
            </a:pPr>
            <a:fld id="{C9505943-0595-47E3-B01F-C259B1BCEA0D}" type="datetime1">
              <a:rPr lang="el-GR"/>
              <a:t>27/2/2024</a:t>
            </a:fld>
            <a:endParaRPr lang="el-GR"/>
          </a:p>
        </p:txBody>
      </p:sp>
      <p:sp>
        <p:nvSpPr>
          <p:cNvPr id="5" name="Θέση υποσέλιδου 4"/>
          <p:cNvSpPr>
            <a:spLocks noGrp="1"/>
          </p:cNvSpPr>
          <p:nvPr>
            <p:ph type="ftr" sz="quarter" idx="11"/>
          </p:nvPr>
        </p:nvSpPr>
        <p:spPr bwMode="auto"/>
        <p:txBody>
          <a:bodyPr/>
          <a:lstStyle/>
          <a:p>
            <a:pPr>
              <a:defRPr/>
            </a:pPr>
            <a:r>
              <a:rPr lang="en-US"/>
              <a:t>Maria Malliarou University of Thessaly</a:t>
            </a:r>
            <a:endParaRPr lang="el-GR"/>
          </a:p>
        </p:txBody>
      </p:sp>
      <p:sp>
        <p:nvSpPr>
          <p:cNvPr id="6" name="Θέση αριθμού διαφάνειας 5"/>
          <p:cNvSpPr>
            <a:spLocks noGrp="1"/>
          </p:cNvSpPr>
          <p:nvPr>
            <p:ph type="sldNum" sz="quarter" idx="12"/>
          </p:nvPr>
        </p:nvSpPr>
        <p:spPr bwMode="auto"/>
        <p:txBody>
          <a:bodyPr/>
          <a:lstStyle/>
          <a:p>
            <a:pPr>
              <a:defRPr/>
            </a:pPr>
            <a:fld id="{D2291B0B-F77C-4BDA-9906-CEDE4214D95D}" type="slidenum">
              <a:rPr lang="el-G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woObj" preserve="1" userDrawn="1">
  <p:cSld name="Δύο περιεχόμενα">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Κάντε κλικ για να επεξεργαστείτε τον τίτλο υποδείγματος</a:t>
            </a:r>
            <a:endParaRPr/>
          </a:p>
        </p:txBody>
      </p:sp>
      <p:sp>
        <p:nvSpPr>
          <p:cNvPr id="3" name="Θέση περιεχομένου 2"/>
          <p:cNvSpPr>
            <a:spLocks noGrp="1"/>
          </p:cNvSpPr>
          <p:nvPr>
            <p:ph sz="half" idx="1"/>
          </p:nvPr>
        </p:nvSpPr>
        <p:spPr bwMode="auto">
          <a:xfrm>
            <a:off x="838200" y="1825625"/>
            <a:ext cx="5181600" cy="4351338"/>
          </a:xfrm>
        </p:spPr>
        <p:txBody>
          <a:bodyPr/>
          <a:lstStyle/>
          <a:p>
            <a:pPr lvl="0">
              <a:defRPr/>
            </a:pPr>
            <a:r>
              <a:rPr lang="el-GR"/>
              <a:t>Στυλ κειμένου υποδείγματος</a:t>
            </a:r>
            <a:endParaRPr/>
          </a:p>
          <a:p>
            <a:pPr lvl="1">
              <a:defRPr/>
            </a:pPr>
            <a:r>
              <a:rPr lang="el-GR"/>
              <a:t>Δεύτερο επίπεδο</a:t>
            </a:r>
            <a:endParaRPr/>
          </a:p>
          <a:p>
            <a:pPr lvl="2">
              <a:defRPr/>
            </a:pPr>
            <a:r>
              <a:rPr lang="el-GR"/>
              <a:t>Τρίτο επίπεδο</a:t>
            </a:r>
            <a:endParaRPr/>
          </a:p>
          <a:p>
            <a:pPr lvl="3">
              <a:defRPr/>
            </a:pPr>
            <a:r>
              <a:rPr lang="el-GR"/>
              <a:t>Τέταρτο επίπεδο</a:t>
            </a:r>
            <a:endParaRPr/>
          </a:p>
          <a:p>
            <a:pPr lvl="4">
              <a:defRPr/>
            </a:pPr>
            <a:r>
              <a:rPr lang="el-GR"/>
              <a:t>Πέμπτο επίπεδο</a:t>
            </a:r>
            <a:endParaRPr/>
          </a:p>
        </p:txBody>
      </p:sp>
      <p:sp>
        <p:nvSpPr>
          <p:cNvPr id="4" name="Θέση περιεχομένου 3"/>
          <p:cNvSpPr>
            <a:spLocks noGrp="1"/>
          </p:cNvSpPr>
          <p:nvPr>
            <p:ph sz="half" idx="2"/>
          </p:nvPr>
        </p:nvSpPr>
        <p:spPr bwMode="auto">
          <a:xfrm>
            <a:off x="6172200" y="1825625"/>
            <a:ext cx="5181600" cy="4351338"/>
          </a:xfrm>
        </p:spPr>
        <p:txBody>
          <a:bodyPr/>
          <a:lstStyle/>
          <a:p>
            <a:pPr lvl="0">
              <a:defRPr/>
            </a:pPr>
            <a:r>
              <a:rPr lang="el-GR"/>
              <a:t>Στυλ κειμένου υποδείγματος</a:t>
            </a:r>
            <a:endParaRPr/>
          </a:p>
          <a:p>
            <a:pPr lvl="1">
              <a:defRPr/>
            </a:pPr>
            <a:r>
              <a:rPr lang="el-GR"/>
              <a:t>Δεύτερο επίπεδο</a:t>
            </a:r>
            <a:endParaRPr/>
          </a:p>
          <a:p>
            <a:pPr lvl="2">
              <a:defRPr/>
            </a:pPr>
            <a:r>
              <a:rPr lang="el-GR"/>
              <a:t>Τρίτο επίπεδο</a:t>
            </a:r>
            <a:endParaRPr/>
          </a:p>
          <a:p>
            <a:pPr lvl="3">
              <a:defRPr/>
            </a:pPr>
            <a:r>
              <a:rPr lang="el-GR"/>
              <a:t>Τέταρτο επίπεδο</a:t>
            </a:r>
            <a:endParaRPr/>
          </a:p>
          <a:p>
            <a:pPr lvl="4">
              <a:defRPr/>
            </a:pPr>
            <a:r>
              <a:rPr lang="el-GR"/>
              <a:t>Πέμπτο επίπεδο</a:t>
            </a:r>
            <a:endParaRPr/>
          </a:p>
        </p:txBody>
      </p:sp>
      <p:sp>
        <p:nvSpPr>
          <p:cNvPr id="5" name="Θέση ημερομηνίας 4"/>
          <p:cNvSpPr>
            <a:spLocks noGrp="1"/>
          </p:cNvSpPr>
          <p:nvPr>
            <p:ph type="dt" sz="half" idx="10"/>
          </p:nvPr>
        </p:nvSpPr>
        <p:spPr bwMode="auto"/>
        <p:txBody>
          <a:bodyPr/>
          <a:lstStyle/>
          <a:p>
            <a:pPr>
              <a:defRPr/>
            </a:pPr>
            <a:fld id="{60A97FC3-1D04-4268-A50D-5DA90AE9181F}" type="datetime1">
              <a:rPr lang="el-GR"/>
              <a:t>27/2/2024</a:t>
            </a:fld>
            <a:endParaRPr lang="el-GR"/>
          </a:p>
        </p:txBody>
      </p:sp>
      <p:sp>
        <p:nvSpPr>
          <p:cNvPr id="6" name="Θέση υποσέλιδου 5"/>
          <p:cNvSpPr>
            <a:spLocks noGrp="1"/>
          </p:cNvSpPr>
          <p:nvPr>
            <p:ph type="ftr" sz="quarter" idx="11"/>
          </p:nvPr>
        </p:nvSpPr>
        <p:spPr bwMode="auto"/>
        <p:txBody>
          <a:bodyPr/>
          <a:lstStyle/>
          <a:p>
            <a:pPr>
              <a:defRPr/>
            </a:pPr>
            <a:r>
              <a:rPr lang="en-US"/>
              <a:t>Maria Malliarou University of Thessaly</a:t>
            </a:r>
            <a:endParaRPr lang="el-GR"/>
          </a:p>
        </p:txBody>
      </p:sp>
      <p:sp>
        <p:nvSpPr>
          <p:cNvPr id="7" name="Θέση αριθμού διαφάνειας 6"/>
          <p:cNvSpPr>
            <a:spLocks noGrp="1"/>
          </p:cNvSpPr>
          <p:nvPr>
            <p:ph type="sldNum" sz="quarter" idx="12"/>
          </p:nvPr>
        </p:nvSpPr>
        <p:spPr bwMode="auto"/>
        <p:txBody>
          <a:bodyPr/>
          <a:lstStyle/>
          <a:p>
            <a:pPr>
              <a:defRPr/>
            </a:pPr>
            <a:fld id="{D2291B0B-F77C-4BDA-9906-CEDE4214D95D}" type="slidenum">
              <a:rPr lang="el-G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Σύγκριση">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a:xfrm>
            <a:off x="839788" y="365125"/>
            <a:ext cx="10515600" cy="1325563"/>
          </a:xfrm>
        </p:spPr>
        <p:txBody>
          <a:bodyPr/>
          <a:lstStyle/>
          <a:p>
            <a:pPr>
              <a:defRPr/>
            </a:pPr>
            <a:r>
              <a:rPr lang="el-GR"/>
              <a:t>Κάντε κλικ για να επεξεργαστείτε τον τίτλο υποδείγματος</a:t>
            </a:r>
            <a:endParaRPr/>
          </a:p>
        </p:txBody>
      </p:sp>
      <p:sp>
        <p:nvSpPr>
          <p:cNvPr id="3" name="Θέση κειμένου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l-GR"/>
              <a:t>Στυλ κειμένου υποδείγματος</a:t>
            </a:r>
            <a:endParaRPr/>
          </a:p>
        </p:txBody>
      </p:sp>
      <p:sp>
        <p:nvSpPr>
          <p:cNvPr id="4" name="Θέση περιεχομένου 3"/>
          <p:cNvSpPr>
            <a:spLocks noGrp="1"/>
          </p:cNvSpPr>
          <p:nvPr>
            <p:ph sz="half" idx="2"/>
          </p:nvPr>
        </p:nvSpPr>
        <p:spPr bwMode="auto">
          <a:xfrm>
            <a:off x="839788" y="2505074"/>
            <a:ext cx="5157787" cy="3684588"/>
          </a:xfrm>
        </p:spPr>
        <p:txBody>
          <a:bodyPr/>
          <a:lstStyle/>
          <a:p>
            <a:pPr lvl="0">
              <a:defRPr/>
            </a:pPr>
            <a:r>
              <a:rPr lang="el-GR"/>
              <a:t>Στυλ κειμένου υποδείγματος</a:t>
            </a:r>
            <a:endParaRPr/>
          </a:p>
          <a:p>
            <a:pPr lvl="1">
              <a:defRPr/>
            </a:pPr>
            <a:r>
              <a:rPr lang="el-GR"/>
              <a:t>Δεύτερο επίπεδο</a:t>
            </a:r>
            <a:endParaRPr/>
          </a:p>
          <a:p>
            <a:pPr lvl="2">
              <a:defRPr/>
            </a:pPr>
            <a:r>
              <a:rPr lang="el-GR"/>
              <a:t>Τρίτο επίπεδο</a:t>
            </a:r>
            <a:endParaRPr/>
          </a:p>
          <a:p>
            <a:pPr lvl="3">
              <a:defRPr/>
            </a:pPr>
            <a:r>
              <a:rPr lang="el-GR"/>
              <a:t>Τέταρτο επίπεδο</a:t>
            </a:r>
            <a:endParaRPr/>
          </a:p>
          <a:p>
            <a:pPr lvl="4">
              <a:defRPr/>
            </a:pPr>
            <a:r>
              <a:rPr lang="el-GR"/>
              <a:t>Πέμπτο επίπεδο</a:t>
            </a:r>
            <a:endParaRPr/>
          </a:p>
        </p:txBody>
      </p:sp>
      <p:sp>
        <p:nvSpPr>
          <p:cNvPr id="5" name="Θέση κειμένου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l-GR"/>
              <a:t>Στυλ κειμένου υποδείγματος</a:t>
            </a:r>
            <a:endParaRPr/>
          </a:p>
        </p:txBody>
      </p:sp>
      <p:sp>
        <p:nvSpPr>
          <p:cNvPr id="6" name="Θέση περιεχομένου 5"/>
          <p:cNvSpPr>
            <a:spLocks noGrp="1"/>
          </p:cNvSpPr>
          <p:nvPr>
            <p:ph sz="quarter" idx="4"/>
          </p:nvPr>
        </p:nvSpPr>
        <p:spPr bwMode="auto">
          <a:xfrm>
            <a:off x="6172200" y="2505074"/>
            <a:ext cx="5183188" cy="3684588"/>
          </a:xfrm>
        </p:spPr>
        <p:txBody>
          <a:bodyPr/>
          <a:lstStyle/>
          <a:p>
            <a:pPr lvl="0">
              <a:defRPr/>
            </a:pPr>
            <a:r>
              <a:rPr lang="el-GR"/>
              <a:t>Στυλ κειμένου υποδείγματος</a:t>
            </a:r>
            <a:endParaRPr/>
          </a:p>
          <a:p>
            <a:pPr lvl="1">
              <a:defRPr/>
            </a:pPr>
            <a:r>
              <a:rPr lang="el-GR"/>
              <a:t>Δεύτερο επίπεδο</a:t>
            </a:r>
            <a:endParaRPr/>
          </a:p>
          <a:p>
            <a:pPr lvl="2">
              <a:defRPr/>
            </a:pPr>
            <a:r>
              <a:rPr lang="el-GR"/>
              <a:t>Τρίτο επίπεδο</a:t>
            </a:r>
            <a:endParaRPr/>
          </a:p>
          <a:p>
            <a:pPr lvl="3">
              <a:defRPr/>
            </a:pPr>
            <a:r>
              <a:rPr lang="el-GR"/>
              <a:t>Τέταρτο επίπεδο</a:t>
            </a:r>
            <a:endParaRPr/>
          </a:p>
          <a:p>
            <a:pPr lvl="4">
              <a:defRPr/>
            </a:pPr>
            <a:r>
              <a:rPr lang="el-GR"/>
              <a:t>Πέμπτο επίπεδο</a:t>
            </a:r>
            <a:endParaRPr/>
          </a:p>
        </p:txBody>
      </p:sp>
      <p:sp>
        <p:nvSpPr>
          <p:cNvPr id="7" name="Θέση ημερομηνίας 6"/>
          <p:cNvSpPr>
            <a:spLocks noGrp="1"/>
          </p:cNvSpPr>
          <p:nvPr>
            <p:ph type="dt" sz="half" idx="10"/>
          </p:nvPr>
        </p:nvSpPr>
        <p:spPr bwMode="auto"/>
        <p:txBody>
          <a:bodyPr/>
          <a:lstStyle/>
          <a:p>
            <a:pPr>
              <a:defRPr/>
            </a:pPr>
            <a:fld id="{52AA6F17-FEC6-4D3E-AE20-35548F6A56B5}" type="datetime1">
              <a:rPr lang="el-GR"/>
              <a:t>27/2/2024</a:t>
            </a:fld>
            <a:endParaRPr lang="el-GR"/>
          </a:p>
        </p:txBody>
      </p:sp>
      <p:sp>
        <p:nvSpPr>
          <p:cNvPr id="8" name="Θέση υποσέλιδου 7"/>
          <p:cNvSpPr>
            <a:spLocks noGrp="1"/>
          </p:cNvSpPr>
          <p:nvPr>
            <p:ph type="ftr" sz="quarter" idx="11"/>
          </p:nvPr>
        </p:nvSpPr>
        <p:spPr bwMode="auto"/>
        <p:txBody>
          <a:bodyPr/>
          <a:lstStyle/>
          <a:p>
            <a:pPr>
              <a:defRPr/>
            </a:pPr>
            <a:r>
              <a:rPr lang="en-US"/>
              <a:t>Maria Malliarou University of Thessaly</a:t>
            </a:r>
            <a:endParaRPr lang="el-GR"/>
          </a:p>
        </p:txBody>
      </p:sp>
      <p:sp>
        <p:nvSpPr>
          <p:cNvPr id="9" name="Θέση αριθμού διαφάνειας 8"/>
          <p:cNvSpPr>
            <a:spLocks noGrp="1"/>
          </p:cNvSpPr>
          <p:nvPr>
            <p:ph type="sldNum" sz="quarter" idx="12"/>
          </p:nvPr>
        </p:nvSpPr>
        <p:spPr bwMode="auto"/>
        <p:txBody>
          <a:bodyPr/>
          <a:lstStyle/>
          <a:p>
            <a:pPr>
              <a:defRPr/>
            </a:pPr>
            <a:fld id="{D2291B0B-F77C-4BDA-9906-CEDE4214D95D}" type="slidenum">
              <a:rPr lang="el-G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itleOnly" preserve="1" userDrawn="1">
  <p:cSld name="Μόνο τίτλος">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Κάντε κλικ για να επεξεργαστείτε τον τίτλο υποδείγματος</a:t>
            </a:r>
            <a:endParaRPr/>
          </a:p>
        </p:txBody>
      </p:sp>
      <p:sp>
        <p:nvSpPr>
          <p:cNvPr id="3" name="Θέση ημερομηνίας 2"/>
          <p:cNvSpPr>
            <a:spLocks noGrp="1"/>
          </p:cNvSpPr>
          <p:nvPr>
            <p:ph type="dt" sz="half" idx="10"/>
          </p:nvPr>
        </p:nvSpPr>
        <p:spPr bwMode="auto"/>
        <p:txBody>
          <a:bodyPr/>
          <a:lstStyle/>
          <a:p>
            <a:pPr>
              <a:defRPr/>
            </a:pPr>
            <a:fld id="{8C8110FA-092A-4B3B-87DA-8E3B7E0B3F6C}" type="datetime1">
              <a:rPr lang="el-GR"/>
              <a:t>27/2/2024</a:t>
            </a:fld>
            <a:endParaRPr lang="el-GR"/>
          </a:p>
        </p:txBody>
      </p:sp>
      <p:sp>
        <p:nvSpPr>
          <p:cNvPr id="4" name="Θέση υποσέλιδου 3"/>
          <p:cNvSpPr>
            <a:spLocks noGrp="1"/>
          </p:cNvSpPr>
          <p:nvPr>
            <p:ph type="ftr" sz="quarter" idx="11"/>
          </p:nvPr>
        </p:nvSpPr>
        <p:spPr bwMode="auto"/>
        <p:txBody>
          <a:bodyPr/>
          <a:lstStyle/>
          <a:p>
            <a:pPr>
              <a:defRPr/>
            </a:pPr>
            <a:r>
              <a:rPr lang="en-US"/>
              <a:t>Maria Malliarou University of Thessaly</a:t>
            </a:r>
            <a:endParaRPr lang="el-GR"/>
          </a:p>
        </p:txBody>
      </p:sp>
      <p:sp>
        <p:nvSpPr>
          <p:cNvPr id="5" name="Θέση αριθμού διαφάνειας 4"/>
          <p:cNvSpPr>
            <a:spLocks noGrp="1"/>
          </p:cNvSpPr>
          <p:nvPr>
            <p:ph type="sldNum" sz="quarter" idx="12"/>
          </p:nvPr>
        </p:nvSpPr>
        <p:spPr bwMode="auto"/>
        <p:txBody>
          <a:bodyPr/>
          <a:lstStyle/>
          <a:p>
            <a:pPr>
              <a:defRPr/>
            </a:pPr>
            <a:fld id="{D2291B0B-F77C-4BDA-9906-CEDE4214D95D}" type="slidenum">
              <a:rPr lang="el-G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blank" preserve="1" userDrawn="1">
  <p:cSld name="Κενό">
    <p:spTree>
      <p:nvGrpSpPr>
        <p:cNvPr id="1" name=""/>
        <p:cNvGrpSpPr/>
        <p:nvPr/>
      </p:nvGrpSpPr>
      <p:grpSpPr bwMode="auto">
        <a:xfrm>
          <a:off x="0" y="0"/>
          <a:ext cx="0" cy="0"/>
          <a:chOff x="0" y="0"/>
          <a:chExt cx="0" cy="0"/>
        </a:xfrm>
      </p:grpSpPr>
      <p:sp>
        <p:nvSpPr>
          <p:cNvPr id="2" name="Θέση ημερομηνίας 1"/>
          <p:cNvSpPr>
            <a:spLocks noGrp="1"/>
          </p:cNvSpPr>
          <p:nvPr>
            <p:ph type="dt" sz="half" idx="10"/>
          </p:nvPr>
        </p:nvSpPr>
        <p:spPr bwMode="auto"/>
        <p:txBody>
          <a:bodyPr/>
          <a:lstStyle/>
          <a:p>
            <a:pPr>
              <a:defRPr/>
            </a:pPr>
            <a:fld id="{02B34473-68EC-45BC-8F72-6D3EDCFDF72E}" type="datetime1">
              <a:rPr lang="el-GR"/>
              <a:t>27/2/2024</a:t>
            </a:fld>
            <a:endParaRPr lang="el-GR"/>
          </a:p>
        </p:txBody>
      </p:sp>
      <p:sp>
        <p:nvSpPr>
          <p:cNvPr id="3" name="Θέση υποσέλιδου 2"/>
          <p:cNvSpPr>
            <a:spLocks noGrp="1"/>
          </p:cNvSpPr>
          <p:nvPr>
            <p:ph type="ftr" sz="quarter" idx="11"/>
          </p:nvPr>
        </p:nvSpPr>
        <p:spPr bwMode="auto"/>
        <p:txBody>
          <a:bodyPr/>
          <a:lstStyle/>
          <a:p>
            <a:pPr>
              <a:defRPr/>
            </a:pPr>
            <a:r>
              <a:rPr lang="en-US"/>
              <a:t>Maria Malliarou University of Thessaly</a:t>
            </a:r>
            <a:endParaRPr lang="el-GR"/>
          </a:p>
        </p:txBody>
      </p:sp>
      <p:sp>
        <p:nvSpPr>
          <p:cNvPr id="4" name="Θέση αριθμού διαφάνειας 3"/>
          <p:cNvSpPr>
            <a:spLocks noGrp="1"/>
          </p:cNvSpPr>
          <p:nvPr>
            <p:ph type="sldNum" sz="quarter" idx="12"/>
          </p:nvPr>
        </p:nvSpPr>
        <p:spPr bwMode="auto"/>
        <p:txBody>
          <a:bodyPr/>
          <a:lstStyle/>
          <a:p>
            <a:pPr>
              <a:defRPr/>
            </a:pPr>
            <a:fld id="{D2291B0B-F77C-4BDA-9906-CEDE4214D95D}" type="slidenum">
              <a:rPr lang="el-G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objTx" preserve="1" userDrawn="1">
  <p:cSld name="Περιεχόμενο με λεζάντα">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a:xfrm>
            <a:off x="839788" y="457200"/>
            <a:ext cx="3932237" cy="1600200"/>
          </a:xfrm>
        </p:spPr>
        <p:txBody>
          <a:bodyPr anchor="b"/>
          <a:lstStyle>
            <a:lvl1pPr>
              <a:defRPr sz="3200"/>
            </a:lvl1pPr>
          </a:lstStyle>
          <a:p>
            <a:pPr>
              <a:defRPr/>
            </a:pPr>
            <a:r>
              <a:rPr lang="el-GR"/>
              <a:t>Κάντε κλικ για να επεξεργαστείτε τον τίτλο υποδείγματος</a:t>
            </a:r>
            <a:endParaRPr/>
          </a:p>
        </p:txBody>
      </p:sp>
      <p:sp>
        <p:nvSpPr>
          <p:cNvPr id="3" name="Θέση περιεχομένου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l-GR"/>
              <a:t>Στυλ κειμένου υποδείγματος</a:t>
            </a:r>
            <a:endParaRPr/>
          </a:p>
          <a:p>
            <a:pPr lvl="1">
              <a:defRPr/>
            </a:pPr>
            <a:r>
              <a:rPr lang="el-GR"/>
              <a:t>Δεύτερο επίπεδο</a:t>
            </a:r>
            <a:endParaRPr/>
          </a:p>
          <a:p>
            <a:pPr lvl="2">
              <a:defRPr/>
            </a:pPr>
            <a:r>
              <a:rPr lang="el-GR"/>
              <a:t>Τρίτο επίπεδο</a:t>
            </a:r>
            <a:endParaRPr/>
          </a:p>
          <a:p>
            <a:pPr lvl="3">
              <a:defRPr/>
            </a:pPr>
            <a:r>
              <a:rPr lang="el-GR"/>
              <a:t>Τέταρτο επίπεδο</a:t>
            </a:r>
            <a:endParaRPr/>
          </a:p>
          <a:p>
            <a:pPr lvl="4">
              <a:defRPr/>
            </a:pPr>
            <a:r>
              <a:rPr lang="el-GR"/>
              <a:t>Πέμπτο επίπεδο</a:t>
            </a:r>
            <a:endParaRPr/>
          </a:p>
        </p:txBody>
      </p:sp>
      <p:sp>
        <p:nvSpPr>
          <p:cNvPr id="4" name="Θέση κειμένου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l-GR"/>
              <a:t>Στυλ κειμένου υποδείγματος</a:t>
            </a:r>
            <a:endParaRPr/>
          </a:p>
        </p:txBody>
      </p:sp>
      <p:sp>
        <p:nvSpPr>
          <p:cNvPr id="5" name="Θέση ημερομηνίας 4"/>
          <p:cNvSpPr>
            <a:spLocks noGrp="1"/>
          </p:cNvSpPr>
          <p:nvPr>
            <p:ph type="dt" sz="half" idx="10"/>
          </p:nvPr>
        </p:nvSpPr>
        <p:spPr bwMode="auto"/>
        <p:txBody>
          <a:bodyPr/>
          <a:lstStyle/>
          <a:p>
            <a:pPr>
              <a:defRPr/>
            </a:pPr>
            <a:fld id="{B0347A07-36EF-45DC-9207-6E02C1133755}" type="datetime1">
              <a:rPr lang="el-GR"/>
              <a:t>27/2/2024</a:t>
            </a:fld>
            <a:endParaRPr lang="el-GR"/>
          </a:p>
        </p:txBody>
      </p:sp>
      <p:sp>
        <p:nvSpPr>
          <p:cNvPr id="6" name="Θέση υποσέλιδου 5"/>
          <p:cNvSpPr>
            <a:spLocks noGrp="1"/>
          </p:cNvSpPr>
          <p:nvPr>
            <p:ph type="ftr" sz="quarter" idx="11"/>
          </p:nvPr>
        </p:nvSpPr>
        <p:spPr bwMode="auto"/>
        <p:txBody>
          <a:bodyPr/>
          <a:lstStyle/>
          <a:p>
            <a:pPr>
              <a:defRPr/>
            </a:pPr>
            <a:r>
              <a:rPr lang="en-US"/>
              <a:t>Maria Malliarou University of Thessaly</a:t>
            </a:r>
            <a:endParaRPr lang="el-GR"/>
          </a:p>
        </p:txBody>
      </p:sp>
      <p:sp>
        <p:nvSpPr>
          <p:cNvPr id="7" name="Θέση αριθμού διαφάνειας 6"/>
          <p:cNvSpPr>
            <a:spLocks noGrp="1"/>
          </p:cNvSpPr>
          <p:nvPr>
            <p:ph type="sldNum" sz="quarter" idx="12"/>
          </p:nvPr>
        </p:nvSpPr>
        <p:spPr bwMode="auto"/>
        <p:txBody>
          <a:bodyPr/>
          <a:lstStyle/>
          <a:p>
            <a:pPr>
              <a:defRPr/>
            </a:pPr>
            <a:fld id="{D2291B0B-F77C-4BDA-9906-CEDE4214D95D}" type="slidenum">
              <a:rPr lang="el-G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Τίτλος και περιεχόμενο">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Κάντε κλικ για να επεξεργαστείτε τον τίτλο υποδείγματος</a:t>
            </a:r>
            <a:endParaRPr/>
          </a:p>
        </p:txBody>
      </p:sp>
      <p:sp>
        <p:nvSpPr>
          <p:cNvPr id="3" name="Θέση περιεχομένου 2"/>
          <p:cNvSpPr>
            <a:spLocks noGrp="1"/>
          </p:cNvSpPr>
          <p:nvPr>
            <p:ph idx="1"/>
          </p:nvPr>
        </p:nvSpPr>
        <p:spPr bwMode="auto"/>
        <p:txBody>
          <a:bodyPr/>
          <a:lstStyle/>
          <a:p>
            <a:pPr lvl="0">
              <a:defRPr/>
            </a:pPr>
            <a:r>
              <a:rPr lang="el-GR"/>
              <a:t>Επεξεργασία 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4" name="Θέση ημερομηνίας 3"/>
          <p:cNvSpPr>
            <a:spLocks noGrp="1"/>
          </p:cNvSpPr>
          <p:nvPr>
            <p:ph type="dt" sz="half" idx="10"/>
          </p:nvPr>
        </p:nvSpPr>
        <p:spPr bwMode="auto"/>
        <p:txBody>
          <a:bodyPr/>
          <a:lstStyle/>
          <a:p>
            <a:pPr>
              <a:defRPr/>
            </a:pPr>
            <a:fld id="{B3C23FFC-7256-43C1-8B2D-7D5F13B6AC3B}" type="datetime1">
              <a:rPr lang="el-GR"/>
              <a:t>27/2/2024</a:t>
            </a:fld>
            <a:endParaRPr lang="sl-SI"/>
          </a:p>
        </p:txBody>
      </p:sp>
      <p:sp>
        <p:nvSpPr>
          <p:cNvPr id="5" name="Θέση υποσέλιδου 4"/>
          <p:cNvSpPr>
            <a:spLocks noGrp="1"/>
          </p:cNvSpPr>
          <p:nvPr>
            <p:ph type="ftr" sz="quarter" idx="11"/>
          </p:nvPr>
        </p:nvSpPr>
        <p:spPr bwMode="auto"/>
        <p:txBody>
          <a:bodyPr/>
          <a:lstStyle/>
          <a:p>
            <a:pPr>
              <a:defRPr/>
            </a:pPr>
            <a:r>
              <a:rPr lang="en-US"/>
              <a:t>Maria Malliarou University of Thessaly</a:t>
            </a:r>
            <a:endParaRPr lang="sl-SI"/>
          </a:p>
        </p:txBody>
      </p:sp>
      <p:sp>
        <p:nvSpPr>
          <p:cNvPr id="6" name="Θέση αριθμού διαφάνειας 5"/>
          <p:cNvSpPr>
            <a:spLocks noGrp="1"/>
          </p:cNvSpPr>
          <p:nvPr>
            <p:ph type="sldNum" sz="quarter" idx="12"/>
          </p:nvPr>
        </p:nvSpPr>
        <p:spPr bwMode="auto"/>
        <p:txBody>
          <a:bodyPr/>
          <a:lstStyle/>
          <a:p>
            <a:pPr>
              <a:defRPr/>
            </a:pPr>
            <a:fld id="{9022841B-CFFF-4E87-8DE3-B949DBE09638}" type="slidenum">
              <a:rPr lang="sl-SI"/>
              <a:t>‹#›</a:t>
            </a:fld>
            <a:endParaRPr lang="sl-SI"/>
          </a:p>
        </p:txBody>
      </p:sp>
    </p:spTree>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picTx" preserve="1" userDrawn="1">
  <p:cSld name="Εικόνα με λεζάντα">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a:xfrm>
            <a:off x="839788" y="457200"/>
            <a:ext cx="3932237" cy="1600200"/>
          </a:xfrm>
        </p:spPr>
        <p:txBody>
          <a:bodyPr anchor="b"/>
          <a:lstStyle>
            <a:lvl1pPr>
              <a:defRPr sz="3200"/>
            </a:lvl1pPr>
          </a:lstStyle>
          <a:p>
            <a:pPr>
              <a:defRPr/>
            </a:pPr>
            <a:r>
              <a:rPr lang="el-GR"/>
              <a:t>Κάντε κλικ για να επεξεργαστείτε τον τίτλο υποδείγματος</a:t>
            </a:r>
            <a:endParaRPr/>
          </a:p>
        </p:txBody>
      </p:sp>
      <p:sp>
        <p:nvSpPr>
          <p:cNvPr id="3" name="Θέση εικόνας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l-GR"/>
          </a:p>
        </p:txBody>
      </p:sp>
      <p:sp>
        <p:nvSpPr>
          <p:cNvPr id="4" name="Θέση κειμένου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l-GR"/>
              <a:t>Στυλ κειμένου υποδείγματος</a:t>
            </a:r>
            <a:endParaRPr/>
          </a:p>
        </p:txBody>
      </p:sp>
      <p:sp>
        <p:nvSpPr>
          <p:cNvPr id="5" name="Θέση ημερομηνίας 4"/>
          <p:cNvSpPr>
            <a:spLocks noGrp="1"/>
          </p:cNvSpPr>
          <p:nvPr>
            <p:ph type="dt" sz="half" idx="10"/>
          </p:nvPr>
        </p:nvSpPr>
        <p:spPr bwMode="auto"/>
        <p:txBody>
          <a:bodyPr/>
          <a:lstStyle/>
          <a:p>
            <a:pPr>
              <a:defRPr/>
            </a:pPr>
            <a:fld id="{DB9D4D29-3F66-46DE-864A-37DB830E03F8}" type="datetime1">
              <a:rPr lang="el-GR"/>
              <a:t>27/2/2024</a:t>
            </a:fld>
            <a:endParaRPr lang="el-GR"/>
          </a:p>
        </p:txBody>
      </p:sp>
      <p:sp>
        <p:nvSpPr>
          <p:cNvPr id="6" name="Θέση υποσέλιδου 5"/>
          <p:cNvSpPr>
            <a:spLocks noGrp="1"/>
          </p:cNvSpPr>
          <p:nvPr>
            <p:ph type="ftr" sz="quarter" idx="11"/>
          </p:nvPr>
        </p:nvSpPr>
        <p:spPr bwMode="auto"/>
        <p:txBody>
          <a:bodyPr/>
          <a:lstStyle/>
          <a:p>
            <a:pPr>
              <a:defRPr/>
            </a:pPr>
            <a:r>
              <a:rPr lang="en-US"/>
              <a:t>Maria Malliarou University of Thessaly</a:t>
            </a:r>
            <a:endParaRPr lang="el-GR"/>
          </a:p>
        </p:txBody>
      </p:sp>
      <p:sp>
        <p:nvSpPr>
          <p:cNvPr id="7" name="Θέση αριθμού διαφάνειας 6"/>
          <p:cNvSpPr>
            <a:spLocks noGrp="1"/>
          </p:cNvSpPr>
          <p:nvPr>
            <p:ph type="sldNum" sz="quarter" idx="12"/>
          </p:nvPr>
        </p:nvSpPr>
        <p:spPr bwMode="auto"/>
        <p:txBody>
          <a:bodyPr/>
          <a:lstStyle/>
          <a:p>
            <a:pPr>
              <a:defRPr/>
            </a:pPr>
            <a:fld id="{D2291B0B-F77C-4BDA-9906-CEDE4214D95D}" type="slidenum">
              <a:rPr lang="el-G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vertTx" preserve="1" userDrawn="1">
  <p:cSld name="Τίτλος και Κατακόρυφο κείμενο">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Κάντε κλικ για να επεξεργαστείτε τον τίτλο υποδείγματος</a:t>
            </a:r>
            <a:endParaRPr/>
          </a:p>
        </p:txBody>
      </p:sp>
      <p:sp>
        <p:nvSpPr>
          <p:cNvPr id="3" name="Θέση κατακόρυφου κειμένου 2"/>
          <p:cNvSpPr>
            <a:spLocks noGrp="1"/>
          </p:cNvSpPr>
          <p:nvPr>
            <p:ph type="body" orient="vert" idx="1"/>
          </p:nvPr>
        </p:nvSpPr>
        <p:spPr bwMode="auto"/>
        <p:txBody>
          <a:bodyPr vert="eaVert"/>
          <a:lstStyle/>
          <a:p>
            <a:pPr lvl="0">
              <a:defRPr/>
            </a:pPr>
            <a:r>
              <a:rPr lang="el-GR"/>
              <a:t>Στυλ κειμένου υποδείγματος</a:t>
            </a:r>
            <a:endParaRPr/>
          </a:p>
          <a:p>
            <a:pPr lvl="1">
              <a:defRPr/>
            </a:pPr>
            <a:r>
              <a:rPr lang="el-GR"/>
              <a:t>Δεύτερο επίπεδο</a:t>
            </a:r>
            <a:endParaRPr/>
          </a:p>
          <a:p>
            <a:pPr lvl="2">
              <a:defRPr/>
            </a:pPr>
            <a:r>
              <a:rPr lang="el-GR"/>
              <a:t>Τρίτο επίπεδο</a:t>
            </a:r>
            <a:endParaRPr/>
          </a:p>
          <a:p>
            <a:pPr lvl="3">
              <a:defRPr/>
            </a:pPr>
            <a:r>
              <a:rPr lang="el-GR"/>
              <a:t>Τέταρτο επίπεδο</a:t>
            </a:r>
            <a:endParaRPr/>
          </a:p>
          <a:p>
            <a:pPr lvl="4">
              <a:defRPr/>
            </a:pPr>
            <a:r>
              <a:rPr lang="el-GR"/>
              <a:t>Πέμπτο επίπεδο</a:t>
            </a:r>
            <a:endParaRPr/>
          </a:p>
        </p:txBody>
      </p:sp>
      <p:sp>
        <p:nvSpPr>
          <p:cNvPr id="4" name="Θέση ημερομηνίας 3"/>
          <p:cNvSpPr>
            <a:spLocks noGrp="1"/>
          </p:cNvSpPr>
          <p:nvPr>
            <p:ph type="dt" sz="half" idx="10"/>
          </p:nvPr>
        </p:nvSpPr>
        <p:spPr bwMode="auto"/>
        <p:txBody>
          <a:bodyPr/>
          <a:lstStyle/>
          <a:p>
            <a:pPr>
              <a:defRPr/>
            </a:pPr>
            <a:fld id="{35C0C70E-7BA3-4A6D-A7AD-44B5691A2EE3}" type="datetime1">
              <a:rPr lang="el-GR"/>
              <a:t>27/2/2024</a:t>
            </a:fld>
            <a:endParaRPr lang="el-GR"/>
          </a:p>
        </p:txBody>
      </p:sp>
      <p:sp>
        <p:nvSpPr>
          <p:cNvPr id="5" name="Θέση υποσέλιδου 4"/>
          <p:cNvSpPr>
            <a:spLocks noGrp="1"/>
          </p:cNvSpPr>
          <p:nvPr>
            <p:ph type="ftr" sz="quarter" idx="11"/>
          </p:nvPr>
        </p:nvSpPr>
        <p:spPr bwMode="auto"/>
        <p:txBody>
          <a:bodyPr/>
          <a:lstStyle/>
          <a:p>
            <a:pPr>
              <a:defRPr/>
            </a:pPr>
            <a:r>
              <a:rPr lang="en-US"/>
              <a:t>Maria Malliarou University of Thessaly</a:t>
            </a:r>
            <a:endParaRPr lang="el-GR"/>
          </a:p>
        </p:txBody>
      </p:sp>
      <p:sp>
        <p:nvSpPr>
          <p:cNvPr id="6" name="Θέση αριθμού διαφάνειας 5"/>
          <p:cNvSpPr>
            <a:spLocks noGrp="1"/>
          </p:cNvSpPr>
          <p:nvPr>
            <p:ph type="sldNum" sz="quarter" idx="12"/>
          </p:nvPr>
        </p:nvSpPr>
        <p:spPr bwMode="auto"/>
        <p:txBody>
          <a:bodyPr/>
          <a:lstStyle/>
          <a:p>
            <a:pPr>
              <a:defRPr/>
            </a:pPr>
            <a:fld id="{D2291B0B-F77C-4BDA-9906-CEDE4214D95D}" type="slidenum">
              <a:rPr lang="el-G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Κατακόρυφος τίτλος και Κείμενο">
    <p:spTree>
      <p:nvGrpSpPr>
        <p:cNvPr id="1" name=""/>
        <p:cNvGrpSpPr/>
        <p:nvPr/>
      </p:nvGrpSpPr>
      <p:grpSpPr bwMode="auto">
        <a:xfrm>
          <a:off x="0" y="0"/>
          <a:ext cx="0" cy="0"/>
          <a:chOff x="0" y="0"/>
          <a:chExt cx="0" cy="0"/>
        </a:xfrm>
      </p:grpSpPr>
      <p:sp>
        <p:nvSpPr>
          <p:cNvPr id="2" name="Κατακόρυφος τίτλος 1"/>
          <p:cNvSpPr>
            <a:spLocks noGrp="1"/>
          </p:cNvSpPr>
          <p:nvPr>
            <p:ph type="title" orient="vert"/>
          </p:nvPr>
        </p:nvSpPr>
        <p:spPr bwMode="auto">
          <a:xfrm>
            <a:off x="8724900" y="365125"/>
            <a:ext cx="2628900" cy="5811838"/>
          </a:xfrm>
        </p:spPr>
        <p:txBody>
          <a:bodyPr vert="eaVert"/>
          <a:lstStyle/>
          <a:p>
            <a:pPr>
              <a:defRPr/>
            </a:pPr>
            <a:r>
              <a:rPr lang="el-GR"/>
              <a:t>Κάντε κλικ για να επεξεργαστείτε τον τίτλο υποδείγματος</a:t>
            </a:r>
            <a:endParaRPr/>
          </a:p>
        </p:txBody>
      </p:sp>
      <p:sp>
        <p:nvSpPr>
          <p:cNvPr id="3" name="Θέση κατακόρυφου κειμένου 2"/>
          <p:cNvSpPr>
            <a:spLocks noGrp="1"/>
          </p:cNvSpPr>
          <p:nvPr>
            <p:ph type="body" orient="vert" idx="1"/>
          </p:nvPr>
        </p:nvSpPr>
        <p:spPr bwMode="auto">
          <a:xfrm>
            <a:off x="838200" y="365125"/>
            <a:ext cx="7734300" cy="5811838"/>
          </a:xfrm>
        </p:spPr>
        <p:txBody>
          <a:bodyPr vert="eaVert"/>
          <a:lstStyle/>
          <a:p>
            <a:pPr lvl="0">
              <a:defRPr/>
            </a:pPr>
            <a:r>
              <a:rPr lang="el-GR"/>
              <a:t>Στυλ κειμένου υποδείγματος</a:t>
            </a:r>
            <a:endParaRPr/>
          </a:p>
          <a:p>
            <a:pPr lvl="1">
              <a:defRPr/>
            </a:pPr>
            <a:r>
              <a:rPr lang="el-GR"/>
              <a:t>Δεύτερο επίπεδο</a:t>
            </a:r>
            <a:endParaRPr/>
          </a:p>
          <a:p>
            <a:pPr lvl="2">
              <a:defRPr/>
            </a:pPr>
            <a:r>
              <a:rPr lang="el-GR"/>
              <a:t>Τρίτο επίπεδο</a:t>
            </a:r>
            <a:endParaRPr/>
          </a:p>
          <a:p>
            <a:pPr lvl="3">
              <a:defRPr/>
            </a:pPr>
            <a:r>
              <a:rPr lang="el-GR"/>
              <a:t>Τέταρτο επίπεδο</a:t>
            </a:r>
            <a:endParaRPr/>
          </a:p>
          <a:p>
            <a:pPr lvl="4">
              <a:defRPr/>
            </a:pPr>
            <a:r>
              <a:rPr lang="el-GR"/>
              <a:t>Πέμπτο επίπεδο</a:t>
            </a:r>
            <a:endParaRPr/>
          </a:p>
        </p:txBody>
      </p:sp>
      <p:sp>
        <p:nvSpPr>
          <p:cNvPr id="4" name="Θέση ημερομηνίας 3"/>
          <p:cNvSpPr>
            <a:spLocks noGrp="1"/>
          </p:cNvSpPr>
          <p:nvPr>
            <p:ph type="dt" sz="half" idx="10"/>
          </p:nvPr>
        </p:nvSpPr>
        <p:spPr bwMode="auto"/>
        <p:txBody>
          <a:bodyPr/>
          <a:lstStyle/>
          <a:p>
            <a:pPr>
              <a:defRPr/>
            </a:pPr>
            <a:fld id="{CF4B5260-70DC-4ABE-8714-EF81CFDCD050}" type="datetime1">
              <a:rPr lang="el-GR"/>
              <a:t>27/2/2024</a:t>
            </a:fld>
            <a:endParaRPr lang="el-GR"/>
          </a:p>
        </p:txBody>
      </p:sp>
      <p:sp>
        <p:nvSpPr>
          <p:cNvPr id="5" name="Θέση υποσέλιδου 4"/>
          <p:cNvSpPr>
            <a:spLocks noGrp="1"/>
          </p:cNvSpPr>
          <p:nvPr>
            <p:ph type="ftr" sz="quarter" idx="11"/>
          </p:nvPr>
        </p:nvSpPr>
        <p:spPr bwMode="auto"/>
        <p:txBody>
          <a:bodyPr/>
          <a:lstStyle/>
          <a:p>
            <a:pPr>
              <a:defRPr/>
            </a:pPr>
            <a:r>
              <a:rPr lang="en-US"/>
              <a:t>Maria Malliarou University of Thessaly</a:t>
            </a:r>
            <a:endParaRPr lang="el-GR"/>
          </a:p>
        </p:txBody>
      </p:sp>
      <p:sp>
        <p:nvSpPr>
          <p:cNvPr id="6" name="Θέση αριθμού διαφάνειας 5"/>
          <p:cNvSpPr>
            <a:spLocks noGrp="1"/>
          </p:cNvSpPr>
          <p:nvPr>
            <p:ph type="sldNum" sz="quarter" idx="12"/>
          </p:nvPr>
        </p:nvSpPr>
        <p:spPr bwMode="auto"/>
        <p:txBody>
          <a:bodyPr/>
          <a:lstStyle/>
          <a:p>
            <a:pPr>
              <a:defRPr/>
            </a:pPr>
            <a:fld id="{D2291B0B-F77C-4BDA-9906-CEDE4214D95D}" type="slidenum">
              <a:rPr lang="el-G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x" userDrawn="1">
  <p:cSld name="OBJECT">
    <p:spTree>
      <p:nvGrpSpPr>
        <p:cNvPr id="1" name=""/>
        <p:cNvGrpSpPr/>
        <p:nvPr/>
      </p:nvGrpSpPr>
      <p:grpSpPr bwMode="auto">
        <a:xfrm>
          <a:off x="0" y="0"/>
          <a:ext cx="0" cy="0"/>
          <a:chOff x="0" y="0"/>
          <a:chExt cx="0" cy="0"/>
        </a:xfrm>
      </p:grpSpPr>
      <p:sp>
        <p:nvSpPr>
          <p:cNvPr id="11" name="Title Text"/>
          <p:cNvSpPr txBox="1">
            <a:spLocks noGrp="1"/>
          </p:cNvSpPr>
          <p:nvPr>
            <p:ph type="title"/>
          </p:nvPr>
        </p:nvSpPr>
        <p:spPr bwMode="auto">
          <a:prstGeom prst="rect">
            <a:avLst/>
          </a:prstGeom>
        </p:spPr>
        <p:txBody>
          <a:bodyPr/>
          <a:lstStyle/>
          <a:p>
            <a:pPr>
              <a:defRPr/>
            </a:pPr>
            <a:r>
              <a:t>Title Text</a:t>
            </a:r>
          </a:p>
        </p:txBody>
      </p:sp>
      <p:sp>
        <p:nvSpPr>
          <p:cNvPr id="12" name="Body Level One…"/>
          <p:cNvSpPr txBox="1">
            <a:spLocks noGrp="1"/>
          </p:cNvSpPr>
          <p:nvPr>
            <p:ph type="body" idx="1"/>
          </p:nvPr>
        </p:nvSpPr>
        <p:spPr bwMode="auto">
          <a:prstGeom prst="rect">
            <a:avLst/>
          </a:prstGeom>
        </p:spPr>
        <p:txBody>
          <a:bodyPr/>
          <a:lstStyle/>
          <a:p>
            <a:pPr>
              <a:defRPr/>
            </a:pPr>
            <a:r>
              <a:t>Body Level One</a:t>
            </a:r>
          </a:p>
          <a:p>
            <a:pPr lvl="1">
              <a:defRPr/>
            </a:pPr>
            <a:r>
              <a:t>Body Level Two</a:t>
            </a:r>
          </a:p>
          <a:p>
            <a:pPr lvl="2">
              <a:defRPr/>
            </a:pPr>
            <a:r>
              <a:t>Body Level Three</a:t>
            </a:r>
          </a:p>
          <a:p>
            <a:pPr lvl="3">
              <a:defRPr/>
            </a:pPr>
            <a:r>
              <a:t>Body Level Four</a:t>
            </a:r>
          </a:p>
          <a:p>
            <a:pPr lvl="4">
              <a:defRPr/>
            </a:pPr>
            <a:r>
              <a:t>Body Level Five</a:t>
            </a:r>
          </a:p>
        </p:txBody>
      </p:sp>
      <p:sp>
        <p:nvSpPr>
          <p:cNvPr id="13" name="Slide Number"/>
          <p:cNvSpPr txBox="1">
            <a:spLocks noGrp="1"/>
          </p:cNvSpPr>
          <p:nvPr>
            <p:ph type="sldNum" sz="quarter" idx="2"/>
          </p:nvPr>
        </p:nvSpPr>
        <p:spPr bwMode="auto">
          <a:prstGeom prst="rect">
            <a:avLst/>
          </a:prstGeom>
        </p:spPr>
        <p:txBody>
          <a:bodyPr/>
          <a:lstStyle/>
          <a:p>
            <a:pPr>
              <a:defRPr/>
            </a:pPr>
            <a:fld id="{86CB4B4D-7CA3-9044-876B-883B54F8677D}"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Κεφαλίδα ενότητας">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a:xfrm>
            <a:off x="831850" y="1709738"/>
            <a:ext cx="10515600" cy="2852737"/>
          </a:xfrm>
        </p:spPr>
        <p:txBody>
          <a:bodyPr anchor="b"/>
          <a:lstStyle>
            <a:lvl1pPr>
              <a:defRPr sz="6000"/>
            </a:lvl1pPr>
          </a:lstStyle>
          <a:p>
            <a:pPr>
              <a:defRPr/>
            </a:pPr>
            <a:r>
              <a:rPr lang="el-GR"/>
              <a:t>Κάντε κλικ για να επεξεργαστείτε τον τίτλο υποδείγματος</a:t>
            </a:r>
            <a:endParaRPr/>
          </a:p>
        </p:txBody>
      </p:sp>
      <p:sp>
        <p:nvSpPr>
          <p:cNvPr id="3" name="Θέση κειμένου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l-GR"/>
              <a:t>Επεξεργασία στυλ υποδείγματος κειμένου</a:t>
            </a:r>
            <a:endParaRPr/>
          </a:p>
        </p:txBody>
      </p:sp>
      <p:sp>
        <p:nvSpPr>
          <p:cNvPr id="4" name="Θέση ημερομηνίας 3"/>
          <p:cNvSpPr>
            <a:spLocks noGrp="1"/>
          </p:cNvSpPr>
          <p:nvPr>
            <p:ph type="dt" sz="half" idx="10"/>
          </p:nvPr>
        </p:nvSpPr>
        <p:spPr bwMode="auto"/>
        <p:txBody>
          <a:bodyPr/>
          <a:lstStyle/>
          <a:p>
            <a:pPr>
              <a:defRPr/>
            </a:pPr>
            <a:fld id="{B3C23FFC-7256-43C1-8B2D-7D5F13B6AC3B}" type="datetime1">
              <a:rPr lang="el-GR"/>
              <a:t>27/2/2024</a:t>
            </a:fld>
            <a:endParaRPr lang="sl-SI"/>
          </a:p>
        </p:txBody>
      </p:sp>
      <p:sp>
        <p:nvSpPr>
          <p:cNvPr id="5" name="Θέση υποσέλιδου 4"/>
          <p:cNvSpPr>
            <a:spLocks noGrp="1"/>
          </p:cNvSpPr>
          <p:nvPr>
            <p:ph type="ftr" sz="quarter" idx="11"/>
          </p:nvPr>
        </p:nvSpPr>
        <p:spPr bwMode="auto"/>
        <p:txBody>
          <a:bodyPr/>
          <a:lstStyle/>
          <a:p>
            <a:pPr>
              <a:defRPr/>
            </a:pPr>
            <a:r>
              <a:rPr lang="en-US"/>
              <a:t>Maria Malliarou University of Thessaly</a:t>
            </a:r>
            <a:endParaRPr lang="sl-SI"/>
          </a:p>
        </p:txBody>
      </p:sp>
      <p:sp>
        <p:nvSpPr>
          <p:cNvPr id="6" name="Θέση αριθμού διαφάνειας 5"/>
          <p:cNvSpPr>
            <a:spLocks noGrp="1"/>
          </p:cNvSpPr>
          <p:nvPr>
            <p:ph type="sldNum" sz="quarter" idx="12"/>
          </p:nvPr>
        </p:nvSpPr>
        <p:spPr bwMode="auto"/>
        <p:txBody>
          <a:bodyPr/>
          <a:lstStyle/>
          <a:p>
            <a:pPr>
              <a:defRPr/>
            </a:pPr>
            <a:fld id="{9022841B-CFFF-4E87-8DE3-B949DBE09638}" type="slidenum">
              <a:rPr lang="sl-SI"/>
              <a:t>‹#›</a:t>
            </a:fld>
            <a:endParaRPr lang="sl-SI"/>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Δύο περιεχόμενα">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Κάντε κλικ για να επεξεργαστείτε τον τίτλο υποδείγματος</a:t>
            </a:r>
            <a:endParaRPr/>
          </a:p>
        </p:txBody>
      </p:sp>
      <p:sp>
        <p:nvSpPr>
          <p:cNvPr id="3" name="Θέση περιεχομένου 2"/>
          <p:cNvSpPr>
            <a:spLocks noGrp="1"/>
          </p:cNvSpPr>
          <p:nvPr>
            <p:ph sz="half" idx="1"/>
          </p:nvPr>
        </p:nvSpPr>
        <p:spPr bwMode="auto">
          <a:xfrm>
            <a:off x="838200" y="1825625"/>
            <a:ext cx="5181600" cy="4351338"/>
          </a:xfrm>
        </p:spPr>
        <p:txBody>
          <a:bodyPr/>
          <a:lstStyle/>
          <a:p>
            <a:pPr lvl="0">
              <a:defRPr/>
            </a:pPr>
            <a:r>
              <a:rPr lang="el-GR"/>
              <a:t>Επεξεργασία 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4" name="Θέση περιεχομένου 3"/>
          <p:cNvSpPr>
            <a:spLocks noGrp="1"/>
          </p:cNvSpPr>
          <p:nvPr>
            <p:ph sz="half" idx="2"/>
          </p:nvPr>
        </p:nvSpPr>
        <p:spPr bwMode="auto">
          <a:xfrm>
            <a:off x="6172200" y="1825625"/>
            <a:ext cx="5181600" cy="4351338"/>
          </a:xfrm>
        </p:spPr>
        <p:txBody>
          <a:bodyPr/>
          <a:lstStyle/>
          <a:p>
            <a:pPr lvl="0">
              <a:defRPr/>
            </a:pPr>
            <a:r>
              <a:rPr lang="el-GR"/>
              <a:t>Επεξεργασία 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5" name="Θέση ημερομηνίας 4"/>
          <p:cNvSpPr>
            <a:spLocks noGrp="1"/>
          </p:cNvSpPr>
          <p:nvPr>
            <p:ph type="dt" sz="half" idx="10"/>
          </p:nvPr>
        </p:nvSpPr>
        <p:spPr bwMode="auto"/>
        <p:txBody>
          <a:bodyPr/>
          <a:lstStyle/>
          <a:p>
            <a:pPr>
              <a:defRPr/>
            </a:pPr>
            <a:fld id="{B3C23FFC-7256-43C1-8B2D-7D5F13B6AC3B}" type="datetime1">
              <a:rPr lang="el-GR"/>
              <a:t>27/2/2024</a:t>
            </a:fld>
            <a:endParaRPr lang="sl-SI"/>
          </a:p>
        </p:txBody>
      </p:sp>
      <p:sp>
        <p:nvSpPr>
          <p:cNvPr id="6" name="Θέση υποσέλιδου 5"/>
          <p:cNvSpPr>
            <a:spLocks noGrp="1"/>
          </p:cNvSpPr>
          <p:nvPr>
            <p:ph type="ftr" sz="quarter" idx="11"/>
          </p:nvPr>
        </p:nvSpPr>
        <p:spPr bwMode="auto"/>
        <p:txBody>
          <a:bodyPr/>
          <a:lstStyle/>
          <a:p>
            <a:pPr>
              <a:defRPr/>
            </a:pPr>
            <a:r>
              <a:rPr lang="en-US"/>
              <a:t>Maria Malliarou University of Thessaly</a:t>
            </a:r>
            <a:endParaRPr lang="sl-SI"/>
          </a:p>
        </p:txBody>
      </p:sp>
      <p:sp>
        <p:nvSpPr>
          <p:cNvPr id="7" name="Θέση αριθμού διαφάνειας 6"/>
          <p:cNvSpPr>
            <a:spLocks noGrp="1"/>
          </p:cNvSpPr>
          <p:nvPr>
            <p:ph type="sldNum" sz="quarter" idx="12"/>
          </p:nvPr>
        </p:nvSpPr>
        <p:spPr bwMode="auto"/>
        <p:txBody>
          <a:bodyPr/>
          <a:lstStyle/>
          <a:p>
            <a:pPr>
              <a:defRPr/>
            </a:pPr>
            <a:fld id="{9022841B-CFFF-4E87-8DE3-B949DBE09638}" type="slidenum">
              <a:rPr lang="sl-SI"/>
              <a:t>‹#›</a:t>
            </a:fld>
            <a:endParaRPr lang="sl-SI"/>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Σύγκριση">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a:xfrm>
            <a:off x="839788" y="365125"/>
            <a:ext cx="10515600" cy="1325563"/>
          </a:xfrm>
        </p:spPr>
        <p:txBody>
          <a:bodyPr/>
          <a:lstStyle/>
          <a:p>
            <a:pPr>
              <a:defRPr/>
            </a:pPr>
            <a:r>
              <a:rPr lang="el-GR"/>
              <a:t>Κάντε κλικ για να επεξεργαστείτε τον τίτλο υποδείγματος</a:t>
            </a:r>
            <a:endParaRPr/>
          </a:p>
        </p:txBody>
      </p:sp>
      <p:sp>
        <p:nvSpPr>
          <p:cNvPr id="3" name="Θέση κειμένου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l-GR"/>
              <a:t>Επεξεργασία στυλ υποδείγματος κειμένου</a:t>
            </a:r>
            <a:endParaRPr/>
          </a:p>
        </p:txBody>
      </p:sp>
      <p:sp>
        <p:nvSpPr>
          <p:cNvPr id="4" name="Θέση περιεχομένου 3"/>
          <p:cNvSpPr>
            <a:spLocks noGrp="1"/>
          </p:cNvSpPr>
          <p:nvPr>
            <p:ph sz="half" idx="2"/>
          </p:nvPr>
        </p:nvSpPr>
        <p:spPr bwMode="auto">
          <a:xfrm>
            <a:off x="839788" y="2505074"/>
            <a:ext cx="5157787" cy="3684588"/>
          </a:xfrm>
        </p:spPr>
        <p:txBody>
          <a:bodyPr/>
          <a:lstStyle/>
          <a:p>
            <a:pPr lvl="0">
              <a:defRPr/>
            </a:pPr>
            <a:r>
              <a:rPr lang="el-GR"/>
              <a:t>Επεξεργασία 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5" name="Θέση κειμένου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l-GR"/>
              <a:t>Επεξεργασία στυλ υποδείγματος κειμένου</a:t>
            </a:r>
            <a:endParaRPr/>
          </a:p>
        </p:txBody>
      </p:sp>
      <p:sp>
        <p:nvSpPr>
          <p:cNvPr id="6" name="Θέση περιεχομένου 5"/>
          <p:cNvSpPr>
            <a:spLocks noGrp="1"/>
          </p:cNvSpPr>
          <p:nvPr>
            <p:ph sz="quarter" idx="4"/>
          </p:nvPr>
        </p:nvSpPr>
        <p:spPr bwMode="auto">
          <a:xfrm>
            <a:off x="6172200" y="2505074"/>
            <a:ext cx="5183188" cy="3684588"/>
          </a:xfrm>
        </p:spPr>
        <p:txBody>
          <a:bodyPr/>
          <a:lstStyle/>
          <a:p>
            <a:pPr lvl="0">
              <a:defRPr/>
            </a:pPr>
            <a:r>
              <a:rPr lang="el-GR"/>
              <a:t>Επεξεργασία 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7" name="Θέση ημερομηνίας 6"/>
          <p:cNvSpPr>
            <a:spLocks noGrp="1"/>
          </p:cNvSpPr>
          <p:nvPr>
            <p:ph type="dt" sz="half" idx="10"/>
          </p:nvPr>
        </p:nvSpPr>
        <p:spPr bwMode="auto"/>
        <p:txBody>
          <a:bodyPr/>
          <a:lstStyle/>
          <a:p>
            <a:pPr>
              <a:defRPr/>
            </a:pPr>
            <a:fld id="{B3C23FFC-7256-43C1-8B2D-7D5F13B6AC3B}" type="datetime1">
              <a:rPr lang="el-GR"/>
              <a:t>27/2/2024</a:t>
            </a:fld>
            <a:endParaRPr lang="sl-SI"/>
          </a:p>
        </p:txBody>
      </p:sp>
      <p:sp>
        <p:nvSpPr>
          <p:cNvPr id="8" name="Θέση υποσέλιδου 7"/>
          <p:cNvSpPr>
            <a:spLocks noGrp="1"/>
          </p:cNvSpPr>
          <p:nvPr>
            <p:ph type="ftr" sz="quarter" idx="11"/>
          </p:nvPr>
        </p:nvSpPr>
        <p:spPr bwMode="auto"/>
        <p:txBody>
          <a:bodyPr/>
          <a:lstStyle/>
          <a:p>
            <a:pPr>
              <a:defRPr/>
            </a:pPr>
            <a:r>
              <a:rPr lang="en-US"/>
              <a:t>Maria Malliarou University of Thessaly</a:t>
            </a:r>
            <a:endParaRPr lang="sl-SI"/>
          </a:p>
        </p:txBody>
      </p:sp>
      <p:sp>
        <p:nvSpPr>
          <p:cNvPr id="9" name="Θέση αριθμού διαφάνειας 8"/>
          <p:cNvSpPr>
            <a:spLocks noGrp="1"/>
          </p:cNvSpPr>
          <p:nvPr>
            <p:ph type="sldNum" sz="quarter" idx="12"/>
          </p:nvPr>
        </p:nvSpPr>
        <p:spPr bwMode="auto"/>
        <p:txBody>
          <a:bodyPr/>
          <a:lstStyle/>
          <a:p>
            <a:pPr>
              <a:defRPr/>
            </a:pPr>
            <a:fld id="{9022841B-CFFF-4E87-8DE3-B949DBE09638}" type="slidenum">
              <a:rPr lang="sl-SI"/>
              <a:t>‹#›</a:t>
            </a:fld>
            <a:endParaRPr lang="sl-SI"/>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Μόνο τίτλος">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Κάντε κλικ για να επεξεργαστείτε τον τίτλο υποδείγματος</a:t>
            </a:r>
            <a:endParaRPr/>
          </a:p>
        </p:txBody>
      </p:sp>
      <p:sp>
        <p:nvSpPr>
          <p:cNvPr id="3" name="Θέση ημερομηνίας 2"/>
          <p:cNvSpPr>
            <a:spLocks noGrp="1"/>
          </p:cNvSpPr>
          <p:nvPr>
            <p:ph type="dt" sz="half" idx="10"/>
          </p:nvPr>
        </p:nvSpPr>
        <p:spPr bwMode="auto"/>
        <p:txBody>
          <a:bodyPr/>
          <a:lstStyle/>
          <a:p>
            <a:pPr>
              <a:defRPr/>
            </a:pPr>
            <a:fld id="{B3C23FFC-7256-43C1-8B2D-7D5F13B6AC3B}" type="datetime1">
              <a:rPr lang="el-GR"/>
              <a:t>27/2/2024</a:t>
            </a:fld>
            <a:endParaRPr lang="sl-SI"/>
          </a:p>
        </p:txBody>
      </p:sp>
      <p:sp>
        <p:nvSpPr>
          <p:cNvPr id="4" name="Θέση υποσέλιδου 3"/>
          <p:cNvSpPr>
            <a:spLocks noGrp="1"/>
          </p:cNvSpPr>
          <p:nvPr>
            <p:ph type="ftr" sz="quarter" idx="11"/>
          </p:nvPr>
        </p:nvSpPr>
        <p:spPr bwMode="auto"/>
        <p:txBody>
          <a:bodyPr/>
          <a:lstStyle/>
          <a:p>
            <a:pPr>
              <a:defRPr/>
            </a:pPr>
            <a:r>
              <a:rPr lang="en-US"/>
              <a:t>Maria Malliarou University of Thessaly</a:t>
            </a:r>
            <a:endParaRPr lang="sl-SI"/>
          </a:p>
        </p:txBody>
      </p:sp>
      <p:sp>
        <p:nvSpPr>
          <p:cNvPr id="5" name="Θέση αριθμού διαφάνειας 4"/>
          <p:cNvSpPr>
            <a:spLocks noGrp="1"/>
          </p:cNvSpPr>
          <p:nvPr>
            <p:ph type="sldNum" sz="quarter" idx="12"/>
          </p:nvPr>
        </p:nvSpPr>
        <p:spPr bwMode="auto"/>
        <p:txBody>
          <a:bodyPr/>
          <a:lstStyle/>
          <a:p>
            <a:pPr>
              <a:defRPr/>
            </a:pPr>
            <a:fld id="{9022841B-CFFF-4E87-8DE3-B949DBE09638}" type="slidenum">
              <a:rPr lang="sl-SI"/>
              <a:t>‹#›</a:t>
            </a:fld>
            <a:endParaRPr lang="sl-SI"/>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Κενό">
    <p:spTree>
      <p:nvGrpSpPr>
        <p:cNvPr id="1" name=""/>
        <p:cNvGrpSpPr/>
        <p:nvPr/>
      </p:nvGrpSpPr>
      <p:grpSpPr bwMode="auto">
        <a:xfrm>
          <a:off x="0" y="0"/>
          <a:ext cx="0" cy="0"/>
          <a:chOff x="0" y="0"/>
          <a:chExt cx="0" cy="0"/>
        </a:xfrm>
      </p:grpSpPr>
      <p:sp>
        <p:nvSpPr>
          <p:cNvPr id="2" name="Θέση ημερομηνίας 1"/>
          <p:cNvSpPr>
            <a:spLocks noGrp="1"/>
          </p:cNvSpPr>
          <p:nvPr>
            <p:ph type="dt" sz="half" idx="10"/>
          </p:nvPr>
        </p:nvSpPr>
        <p:spPr bwMode="auto"/>
        <p:txBody>
          <a:bodyPr/>
          <a:lstStyle/>
          <a:p>
            <a:pPr>
              <a:defRPr/>
            </a:pPr>
            <a:fld id="{B3C23FFC-7256-43C1-8B2D-7D5F13B6AC3B}" type="datetime1">
              <a:rPr lang="el-GR"/>
              <a:t>27/2/2024</a:t>
            </a:fld>
            <a:endParaRPr lang="sl-SI"/>
          </a:p>
        </p:txBody>
      </p:sp>
      <p:sp>
        <p:nvSpPr>
          <p:cNvPr id="3" name="Θέση υποσέλιδου 2"/>
          <p:cNvSpPr>
            <a:spLocks noGrp="1"/>
          </p:cNvSpPr>
          <p:nvPr>
            <p:ph type="ftr" sz="quarter" idx="11"/>
          </p:nvPr>
        </p:nvSpPr>
        <p:spPr bwMode="auto"/>
        <p:txBody>
          <a:bodyPr/>
          <a:lstStyle/>
          <a:p>
            <a:pPr>
              <a:defRPr/>
            </a:pPr>
            <a:r>
              <a:rPr lang="en-US"/>
              <a:t>Maria Malliarou University of Thessaly</a:t>
            </a:r>
            <a:endParaRPr lang="sl-SI"/>
          </a:p>
        </p:txBody>
      </p:sp>
      <p:sp>
        <p:nvSpPr>
          <p:cNvPr id="4" name="Θέση αριθμού διαφάνειας 3"/>
          <p:cNvSpPr>
            <a:spLocks noGrp="1"/>
          </p:cNvSpPr>
          <p:nvPr>
            <p:ph type="sldNum" sz="quarter" idx="12"/>
          </p:nvPr>
        </p:nvSpPr>
        <p:spPr bwMode="auto"/>
        <p:txBody>
          <a:bodyPr/>
          <a:lstStyle/>
          <a:p>
            <a:pPr>
              <a:defRPr/>
            </a:pPr>
            <a:fld id="{9022841B-CFFF-4E87-8DE3-B949DBE09638}" type="slidenum">
              <a:rPr lang="sl-SI"/>
              <a:t>‹#›</a:t>
            </a:fld>
            <a:endParaRPr lang="sl-SI"/>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Περιεχόμενο με λεζάντα">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a:xfrm>
            <a:off x="839788" y="457200"/>
            <a:ext cx="3932237" cy="1600200"/>
          </a:xfrm>
        </p:spPr>
        <p:txBody>
          <a:bodyPr anchor="b"/>
          <a:lstStyle>
            <a:lvl1pPr>
              <a:defRPr sz="3200"/>
            </a:lvl1pPr>
          </a:lstStyle>
          <a:p>
            <a:pPr>
              <a:defRPr/>
            </a:pPr>
            <a:r>
              <a:rPr lang="el-GR"/>
              <a:t>Κάντε κλικ για να επεξεργαστείτε τον τίτλο υποδείγματος</a:t>
            </a:r>
            <a:endParaRPr/>
          </a:p>
        </p:txBody>
      </p:sp>
      <p:sp>
        <p:nvSpPr>
          <p:cNvPr id="3" name="Θέση περιεχομένου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l-GR"/>
              <a:t>Επεξεργασία 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4" name="Θέση κειμένου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l-GR"/>
              <a:t>Επεξεργασία στυλ υποδείγματος κειμένου</a:t>
            </a:r>
            <a:endParaRPr/>
          </a:p>
        </p:txBody>
      </p:sp>
      <p:sp>
        <p:nvSpPr>
          <p:cNvPr id="5" name="Θέση ημερομηνίας 4"/>
          <p:cNvSpPr>
            <a:spLocks noGrp="1"/>
          </p:cNvSpPr>
          <p:nvPr>
            <p:ph type="dt" sz="half" idx="10"/>
          </p:nvPr>
        </p:nvSpPr>
        <p:spPr bwMode="auto"/>
        <p:txBody>
          <a:bodyPr/>
          <a:lstStyle/>
          <a:p>
            <a:pPr>
              <a:defRPr/>
            </a:pPr>
            <a:fld id="{B3C23FFC-7256-43C1-8B2D-7D5F13B6AC3B}" type="datetime1">
              <a:rPr lang="el-GR"/>
              <a:t>27/2/2024</a:t>
            </a:fld>
            <a:endParaRPr lang="sl-SI"/>
          </a:p>
        </p:txBody>
      </p:sp>
      <p:sp>
        <p:nvSpPr>
          <p:cNvPr id="6" name="Θέση υποσέλιδου 5"/>
          <p:cNvSpPr>
            <a:spLocks noGrp="1"/>
          </p:cNvSpPr>
          <p:nvPr>
            <p:ph type="ftr" sz="quarter" idx="11"/>
          </p:nvPr>
        </p:nvSpPr>
        <p:spPr bwMode="auto"/>
        <p:txBody>
          <a:bodyPr/>
          <a:lstStyle/>
          <a:p>
            <a:pPr>
              <a:defRPr/>
            </a:pPr>
            <a:r>
              <a:rPr lang="en-US"/>
              <a:t>Maria Malliarou University of Thessaly</a:t>
            </a:r>
            <a:endParaRPr lang="sl-SI"/>
          </a:p>
        </p:txBody>
      </p:sp>
      <p:sp>
        <p:nvSpPr>
          <p:cNvPr id="7" name="Θέση αριθμού διαφάνειας 6"/>
          <p:cNvSpPr>
            <a:spLocks noGrp="1"/>
          </p:cNvSpPr>
          <p:nvPr>
            <p:ph type="sldNum" sz="quarter" idx="12"/>
          </p:nvPr>
        </p:nvSpPr>
        <p:spPr bwMode="auto"/>
        <p:txBody>
          <a:bodyPr/>
          <a:lstStyle/>
          <a:p>
            <a:pPr>
              <a:defRPr/>
            </a:pPr>
            <a:fld id="{9022841B-CFFF-4E87-8DE3-B949DBE09638}" type="slidenum">
              <a:rPr lang="sl-SI"/>
              <a:t>‹#›</a:t>
            </a:fld>
            <a:endParaRPr lang="sl-SI"/>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Εικόνα με λεζάντα">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a:xfrm>
            <a:off x="839788" y="457200"/>
            <a:ext cx="3932237" cy="1600200"/>
          </a:xfrm>
        </p:spPr>
        <p:txBody>
          <a:bodyPr anchor="b"/>
          <a:lstStyle>
            <a:lvl1pPr>
              <a:defRPr sz="3200"/>
            </a:lvl1pPr>
          </a:lstStyle>
          <a:p>
            <a:pPr>
              <a:defRPr/>
            </a:pPr>
            <a:r>
              <a:rPr lang="el-GR"/>
              <a:t>Κάντε κλικ για να επεξεργαστείτε τον τίτλο υποδείγματος</a:t>
            </a:r>
            <a:endParaRPr/>
          </a:p>
        </p:txBody>
      </p:sp>
      <p:sp>
        <p:nvSpPr>
          <p:cNvPr id="3" name="Θέση εικόνας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l-GR"/>
          </a:p>
        </p:txBody>
      </p:sp>
      <p:sp>
        <p:nvSpPr>
          <p:cNvPr id="4" name="Θέση κειμένου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l-GR"/>
              <a:t>Επεξεργασία στυλ υποδείγματος κειμένου</a:t>
            </a:r>
            <a:endParaRPr/>
          </a:p>
        </p:txBody>
      </p:sp>
      <p:sp>
        <p:nvSpPr>
          <p:cNvPr id="5" name="Θέση ημερομηνίας 4"/>
          <p:cNvSpPr>
            <a:spLocks noGrp="1"/>
          </p:cNvSpPr>
          <p:nvPr>
            <p:ph type="dt" sz="half" idx="10"/>
          </p:nvPr>
        </p:nvSpPr>
        <p:spPr bwMode="auto"/>
        <p:txBody>
          <a:bodyPr/>
          <a:lstStyle/>
          <a:p>
            <a:pPr>
              <a:defRPr/>
            </a:pPr>
            <a:fld id="{B3C23FFC-7256-43C1-8B2D-7D5F13B6AC3B}" type="datetime1">
              <a:rPr lang="el-GR"/>
              <a:t>27/2/2024</a:t>
            </a:fld>
            <a:endParaRPr lang="sl-SI"/>
          </a:p>
        </p:txBody>
      </p:sp>
      <p:sp>
        <p:nvSpPr>
          <p:cNvPr id="6" name="Θέση υποσέλιδου 5"/>
          <p:cNvSpPr>
            <a:spLocks noGrp="1"/>
          </p:cNvSpPr>
          <p:nvPr>
            <p:ph type="ftr" sz="quarter" idx="11"/>
          </p:nvPr>
        </p:nvSpPr>
        <p:spPr bwMode="auto"/>
        <p:txBody>
          <a:bodyPr/>
          <a:lstStyle/>
          <a:p>
            <a:pPr>
              <a:defRPr/>
            </a:pPr>
            <a:r>
              <a:rPr lang="en-US"/>
              <a:t>Maria Malliarou University of Thessaly</a:t>
            </a:r>
            <a:endParaRPr lang="sl-SI"/>
          </a:p>
        </p:txBody>
      </p:sp>
      <p:sp>
        <p:nvSpPr>
          <p:cNvPr id="7" name="Θέση αριθμού διαφάνειας 6"/>
          <p:cNvSpPr>
            <a:spLocks noGrp="1"/>
          </p:cNvSpPr>
          <p:nvPr>
            <p:ph type="sldNum" sz="quarter" idx="12"/>
          </p:nvPr>
        </p:nvSpPr>
        <p:spPr bwMode="auto"/>
        <p:txBody>
          <a:bodyPr/>
          <a:lstStyle/>
          <a:p>
            <a:pPr>
              <a:defRPr/>
            </a:pPr>
            <a:fld id="{9022841B-CFFF-4E87-8DE3-B949DBE09638}" type="slidenum">
              <a:rPr lang="sl-SI"/>
              <a:t>‹#›</a:t>
            </a:fld>
            <a:endParaRPr lang="sl-SI"/>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Θέση τίτλου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l-GR"/>
              <a:t>Κάντε κλικ για να επεξεργαστείτε τον τίτλο υποδείγματος</a:t>
            </a:r>
            <a:endParaRPr/>
          </a:p>
        </p:txBody>
      </p:sp>
      <p:sp>
        <p:nvSpPr>
          <p:cNvPr id="3" name="Θέση κειμένου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l-GR"/>
              <a:t>Επεξεργασία 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a:p>
        </p:txBody>
      </p:sp>
      <p:sp>
        <p:nvSpPr>
          <p:cNvPr id="4" name="Θέση ημερομηνίας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47B2EDC-8086-49BE-B079-3CCA32A092E5}" type="datetime1">
              <a:rPr lang="el-GR"/>
              <a:t>27/2/2024</a:t>
            </a:fld>
            <a:endParaRPr lang="el-GR"/>
          </a:p>
        </p:txBody>
      </p:sp>
      <p:sp>
        <p:nvSpPr>
          <p:cNvPr id="5" name="Θέση υποσέλιδου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Maria Malliarou University of Thessaly</a:t>
            </a:r>
            <a:endParaRPr lang="el-GR"/>
          </a:p>
        </p:txBody>
      </p:sp>
      <p:sp>
        <p:nvSpPr>
          <p:cNvPr id="6" name="Θέση αριθμού διαφάνειας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2291B0B-F77C-4BDA-9906-CEDE4214D95D}" type="slidenum">
              <a:rPr lang="el-G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l-G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Θέση τίτλου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l-GR"/>
              <a:t>Κάντε κλικ για να επεξεργαστείτε τον τίτλο υποδείγματος</a:t>
            </a:r>
            <a:endParaRPr/>
          </a:p>
        </p:txBody>
      </p:sp>
      <p:sp>
        <p:nvSpPr>
          <p:cNvPr id="3" name="Θέση κειμένου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l-GR"/>
              <a:t>Στυλ κειμένου υποδείγματος</a:t>
            </a:r>
            <a:endParaRPr/>
          </a:p>
          <a:p>
            <a:pPr lvl="1">
              <a:defRPr/>
            </a:pPr>
            <a:r>
              <a:rPr lang="el-GR"/>
              <a:t>Δεύτερο επίπεδο</a:t>
            </a:r>
            <a:endParaRPr/>
          </a:p>
          <a:p>
            <a:pPr lvl="2">
              <a:defRPr/>
            </a:pPr>
            <a:r>
              <a:rPr lang="el-GR"/>
              <a:t>Τρίτο επίπεδο</a:t>
            </a:r>
            <a:endParaRPr/>
          </a:p>
          <a:p>
            <a:pPr lvl="3">
              <a:defRPr/>
            </a:pPr>
            <a:r>
              <a:rPr lang="el-GR"/>
              <a:t>Τέταρτο επίπεδο</a:t>
            </a:r>
            <a:endParaRPr/>
          </a:p>
          <a:p>
            <a:pPr lvl="4">
              <a:defRPr/>
            </a:pPr>
            <a:r>
              <a:rPr lang="el-GR"/>
              <a:t>Πέμπτο επίπεδο</a:t>
            </a:r>
            <a:endParaRPr/>
          </a:p>
        </p:txBody>
      </p:sp>
      <p:sp>
        <p:nvSpPr>
          <p:cNvPr id="4" name="Θέση ημερομηνίας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47B2EDC-8086-49BE-B079-3CCA32A092E5}" type="datetime1">
              <a:rPr lang="el-GR"/>
              <a:t>27/2/2024</a:t>
            </a:fld>
            <a:endParaRPr lang="el-GR"/>
          </a:p>
        </p:txBody>
      </p:sp>
      <p:sp>
        <p:nvSpPr>
          <p:cNvPr id="5" name="Θέση υποσέλιδου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Maria Malliarou University of Thessaly</a:t>
            </a:r>
            <a:endParaRPr lang="el-GR"/>
          </a:p>
        </p:txBody>
      </p:sp>
      <p:sp>
        <p:nvSpPr>
          <p:cNvPr id="6" name="Θέση αριθμού διαφάνειας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2291B0B-F77C-4BDA-9906-CEDE4214D95D}" type="slidenum">
              <a:rPr lang="el-G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l-G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pic>
        <p:nvPicPr>
          <p:cNvPr id="7" name="Slika 6"/>
          <p:cNvPicPr>
            <a:picLocks noChangeAspect="1"/>
          </p:cNvPicPr>
          <p:nvPr/>
        </p:nvPicPr>
        <p:blipFill>
          <a:blip r:embed="rId2"/>
          <a:stretch/>
        </p:blipFill>
        <p:spPr bwMode="auto">
          <a:xfrm>
            <a:off x="8441603" y="5594833"/>
            <a:ext cx="3428663" cy="720019"/>
          </a:xfrm>
          <a:prstGeom prst="rect">
            <a:avLst/>
          </a:prstGeom>
        </p:spPr>
      </p:pic>
      <p:sp>
        <p:nvSpPr>
          <p:cNvPr id="10" name="Τίτλος 9"/>
          <p:cNvSpPr>
            <a:spLocks noGrp="1"/>
          </p:cNvSpPr>
          <p:nvPr>
            <p:ph type="title"/>
          </p:nvPr>
        </p:nvSpPr>
        <p:spPr bwMode="auto">
          <a:xfrm>
            <a:off x="536895" y="1057366"/>
            <a:ext cx="10414233" cy="1325563"/>
          </a:xfrm>
        </p:spPr>
        <p:txBody>
          <a:bodyPr>
            <a:normAutofit/>
          </a:bodyPr>
          <a:lstStyle/>
          <a:p>
            <a:pPr marL="114300" indent="0">
              <a:defRPr/>
            </a:pPr>
            <a:r>
              <a:rPr lang="en-US" b="1" dirty="0"/>
              <a:t>Module 1. Knowledge of Technology</a:t>
            </a:r>
            <a:br>
              <a:rPr lang="en-US" dirty="0"/>
            </a:br>
            <a:endParaRPr lang="el-GR" dirty="0"/>
          </a:p>
        </p:txBody>
      </p:sp>
      <p:pic>
        <p:nvPicPr>
          <p:cNvPr id="1026" name="Picture 2" descr="TELENURSING_LOGO_final"/>
          <p:cNvPicPr>
            <a:picLocks noChangeAspect="1" noChangeArrowheads="1"/>
          </p:cNvPicPr>
          <p:nvPr/>
        </p:nvPicPr>
        <p:blipFill>
          <a:blip r:embed="rId3"/>
          <a:stretch/>
        </p:blipFill>
        <p:spPr bwMode="auto">
          <a:xfrm>
            <a:off x="6355638" y="2474528"/>
            <a:ext cx="4739081" cy="24618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27C331E-078B-CEE9-D3D4-8E211E754E9C}"/>
            </a:ext>
          </a:extLst>
        </p:cNvPr>
        <p:cNvGrpSpPr/>
        <p:nvPr/>
      </p:nvGrpSpPr>
      <p:grpSpPr bwMode="auto">
        <a:xfrm>
          <a:off x="0" y="0"/>
          <a:ext cx="0" cy="0"/>
          <a:chOff x="0" y="0"/>
          <a:chExt cx="0" cy="0"/>
        </a:xfrm>
      </p:grpSpPr>
      <p:pic>
        <p:nvPicPr>
          <p:cNvPr id="7" name="Slika 6">
            <a:extLst>
              <a:ext uri="{FF2B5EF4-FFF2-40B4-BE49-F238E27FC236}">
                <a16:creationId xmlns:a16="http://schemas.microsoft.com/office/drawing/2014/main" id="{6CCC7E9B-3F12-3056-EA65-323F10740662}"/>
              </a:ext>
            </a:extLst>
          </p:cNvPr>
          <p:cNvPicPr>
            <a:picLocks noChangeAspect="1"/>
          </p:cNvPicPr>
          <p:nvPr/>
        </p:nvPicPr>
        <p:blipFill>
          <a:blip r:embed="rId2"/>
          <a:stretch/>
        </p:blipFill>
        <p:spPr bwMode="auto">
          <a:xfrm>
            <a:off x="8441603" y="5594833"/>
            <a:ext cx="3428663" cy="720019"/>
          </a:xfrm>
          <a:prstGeom prst="rect">
            <a:avLst/>
          </a:prstGeom>
        </p:spPr>
      </p:pic>
      <p:sp>
        <p:nvSpPr>
          <p:cNvPr id="10" name="Τίτλος 9">
            <a:extLst>
              <a:ext uri="{FF2B5EF4-FFF2-40B4-BE49-F238E27FC236}">
                <a16:creationId xmlns:a16="http://schemas.microsoft.com/office/drawing/2014/main" id="{724EEB45-EA69-D97A-402D-28DBC704236F}"/>
              </a:ext>
            </a:extLst>
          </p:cNvPr>
          <p:cNvSpPr>
            <a:spLocks noGrp="1"/>
          </p:cNvSpPr>
          <p:nvPr>
            <p:ph type="title"/>
          </p:nvPr>
        </p:nvSpPr>
        <p:spPr bwMode="auto">
          <a:xfrm>
            <a:off x="536895" y="1057366"/>
            <a:ext cx="10414233" cy="1325563"/>
          </a:xfrm>
        </p:spPr>
        <p:txBody>
          <a:bodyPr>
            <a:normAutofit/>
          </a:bodyPr>
          <a:lstStyle/>
          <a:p>
            <a:pPr marL="114300" indent="0">
              <a:defRPr/>
            </a:pPr>
            <a:r>
              <a:rPr lang="en-US" b="1" dirty="0"/>
              <a:t>Unit 2. Basic of Medical Informatics </a:t>
            </a:r>
            <a:br>
              <a:rPr lang="en-US" dirty="0"/>
            </a:br>
            <a:endParaRPr lang="el-GR" dirty="0"/>
          </a:p>
        </p:txBody>
      </p:sp>
      <p:pic>
        <p:nvPicPr>
          <p:cNvPr id="1026" name="Picture 2" descr="TELENURSING_LOGO_final">
            <a:extLst>
              <a:ext uri="{FF2B5EF4-FFF2-40B4-BE49-F238E27FC236}">
                <a16:creationId xmlns:a16="http://schemas.microsoft.com/office/drawing/2014/main" id="{4B8D0C93-2D14-2D19-BCAF-7DF72CBB1976}"/>
              </a:ext>
            </a:extLst>
          </p:cNvPr>
          <p:cNvPicPr>
            <a:picLocks noChangeAspect="1" noChangeArrowheads="1"/>
          </p:cNvPicPr>
          <p:nvPr/>
        </p:nvPicPr>
        <p:blipFill>
          <a:blip r:embed="rId3"/>
          <a:stretch/>
        </p:blipFill>
        <p:spPr bwMode="auto">
          <a:xfrm>
            <a:off x="6355638" y="2474528"/>
            <a:ext cx="4739081" cy="2461860"/>
          </a:xfrm>
          <a:prstGeom prst="rect">
            <a:avLst/>
          </a:prstGeom>
          <a:noFill/>
          <a:ln>
            <a:noFill/>
          </a:ln>
        </p:spPr>
      </p:pic>
    </p:spTree>
    <p:extLst>
      <p:ext uri="{BB962C8B-B14F-4D97-AF65-F5344CB8AC3E}">
        <p14:creationId xmlns:p14="http://schemas.microsoft.com/office/powerpoint/2010/main" val="36877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4F069D9-6D14-98C5-200D-6EE7179CD909}"/>
            </a:ext>
          </a:extLst>
        </p:cNvPr>
        <p:cNvGrpSpPr/>
        <p:nvPr/>
      </p:nvGrpSpPr>
      <p:grpSpPr bwMode="auto">
        <a:xfrm>
          <a:off x="0" y="0"/>
          <a:ext cx="0" cy="0"/>
          <a:chOff x="0" y="0"/>
          <a:chExt cx="0" cy="0"/>
        </a:xfrm>
      </p:grpSpPr>
      <p:sp>
        <p:nvSpPr>
          <p:cNvPr id="3" name="Θέση περιεχομένου 2">
            <a:extLst>
              <a:ext uri="{FF2B5EF4-FFF2-40B4-BE49-F238E27FC236}">
                <a16:creationId xmlns:a16="http://schemas.microsoft.com/office/drawing/2014/main" id="{0CD187CE-CC8F-33A0-4B95-F111D27A5DFF}"/>
              </a:ext>
            </a:extLst>
          </p:cNvPr>
          <p:cNvSpPr>
            <a:spLocks noGrp="1"/>
          </p:cNvSpPr>
          <p:nvPr>
            <p:ph idx="1"/>
          </p:nvPr>
        </p:nvSpPr>
        <p:spPr bwMode="auto">
          <a:xfrm>
            <a:off x="911424" y="2276872"/>
            <a:ext cx="10515600" cy="3816424"/>
          </a:xfrm>
        </p:spPr>
        <p:txBody>
          <a:bodyPr>
            <a:normAutofit/>
          </a:bodyPr>
          <a:lstStyle/>
          <a:p>
            <a:pPr marL="0" indent="0">
              <a:buNone/>
              <a:defRPr/>
            </a:pPr>
            <a:r>
              <a:rPr lang="en-GB" sz="2000" dirty="0"/>
              <a:t>The aim of training nurses in medical informatics is to equip them with the knowledge and skills necessary to effectively use and manage healthcare information technology and electronic health records (EHRs) in their clinical practice. Medical informatics, also known as health informatics, is a multidisciplinary field that focuses on the use of information technology and data to improve healthcare delivery, patient outcomes, and the overall quality of care.</a:t>
            </a:r>
            <a:endParaRPr lang="el-GR" dirty="0"/>
          </a:p>
        </p:txBody>
      </p:sp>
      <p:pic>
        <p:nvPicPr>
          <p:cNvPr id="6" name="Picture 2" descr="TELENURSING_LOGO_final">
            <a:extLst>
              <a:ext uri="{FF2B5EF4-FFF2-40B4-BE49-F238E27FC236}">
                <a16:creationId xmlns:a16="http://schemas.microsoft.com/office/drawing/2014/main" id="{E73D5BB5-93B1-3847-7A5D-03958622E67B}"/>
              </a:ext>
            </a:extLst>
          </p:cNvPr>
          <p:cNvPicPr>
            <a:picLocks noChangeAspect="1" noChangeArrowheads="1"/>
          </p:cNvPicPr>
          <p:nvPr/>
        </p:nvPicPr>
        <p:blipFill>
          <a:blip r:embed="rId2"/>
          <a:stretch/>
        </p:blipFill>
        <p:spPr bwMode="auto">
          <a:xfrm>
            <a:off x="9264352" y="5225270"/>
            <a:ext cx="2501362" cy="1299408"/>
          </a:xfrm>
          <a:prstGeom prst="rect">
            <a:avLst/>
          </a:prstGeom>
          <a:noFill/>
          <a:ln>
            <a:noFill/>
          </a:ln>
        </p:spPr>
      </p:pic>
      <p:pic>
        <p:nvPicPr>
          <p:cNvPr id="7" name="Slika 6">
            <a:extLst>
              <a:ext uri="{FF2B5EF4-FFF2-40B4-BE49-F238E27FC236}">
                <a16:creationId xmlns:a16="http://schemas.microsoft.com/office/drawing/2014/main" id="{8B282AF8-FC9C-D20D-2DF1-D811414E1083}"/>
              </a:ext>
            </a:extLst>
          </p:cNvPr>
          <p:cNvPicPr>
            <a:picLocks noChangeAspect="1"/>
          </p:cNvPicPr>
          <p:nvPr/>
        </p:nvPicPr>
        <p:blipFill>
          <a:blip r:embed="rId3"/>
          <a:stretch/>
        </p:blipFill>
        <p:spPr bwMode="auto">
          <a:xfrm>
            <a:off x="177798" y="6303702"/>
            <a:ext cx="1803400" cy="378345"/>
          </a:xfrm>
          <a:prstGeom prst="rect">
            <a:avLst/>
          </a:prstGeom>
        </p:spPr>
      </p:pic>
      <p:sp>
        <p:nvSpPr>
          <p:cNvPr id="5" name="Rectangle 19">
            <a:extLst>
              <a:ext uri="{FF2B5EF4-FFF2-40B4-BE49-F238E27FC236}">
                <a16:creationId xmlns:a16="http://schemas.microsoft.com/office/drawing/2014/main" id="{E1C505BB-FD32-1B30-487F-928CB2CEBCA6}"/>
              </a:ext>
            </a:extLst>
          </p:cNvPr>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a:extLst>
              <a:ext uri="{FF2B5EF4-FFF2-40B4-BE49-F238E27FC236}">
                <a16:creationId xmlns:a16="http://schemas.microsoft.com/office/drawing/2014/main" id="{B3C629D7-A227-6CA0-41F1-C0464300DB0F}"/>
              </a:ext>
            </a:extLst>
          </p:cNvPr>
          <p:cNvSpPr>
            <a:spLocks noGrp="1"/>
          </p:cNvSpPr>
          <p:nvPr>
            <p:ph type="title"/>
          </p:nvPr>
        </p:nvSpPr>
        <p:spPr bwMode="auto">
          <a:xfrm>
            <a:off x="1255531" y="965071"/>
            <a:ext cx="10264697" cy="1212102"/>
          </a:xfrm>
        </p:spPr>
        <p:txBody>
          <a:bodyPr>
            <a:normAutofit/>
          </a:bodyPr>
          <a:lstStyle/>
          <a:p>
            <a:pPr>
              <a:defRPr/>
            </a:pPr>
            <a:r>
              <a:rPr lang="en-GB" sz="4800" b="1" dirty="0">
                <a:solidFill>
                  <a:schemeClr val="bg1"/>
                </a:solidFill>
              </a:rPr>
              <a:t>Aim</a:t>
            </a:r>
            <a:endParaRPr lang="el-GR" sz="4800" b="1" dirty="0">
              <a:solidFill>
                <a:schemeClr val="bg1"/>
              </a:solidFill>
            </a:endParaRPr>
          </a:p>
        </p:txBody>
      </p:sp>
    </p:spTree>
    <p:extLst>
      <p:ext uri="{BB962C8B-B14F-4D97-AF65-F5344CB8AC3E}">
        <p14:creationId xmlns:p14="http://schemas.microsoft.com/office/powerpoint/2010/main" val="2155710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D4017DD-0B2D-7790-348D-DC49382790B1}"/>
            </a:ext>
          </a:extLst>
        </p:cNvPr>
        <p:cNvGrpSpPr/>
        <p:nvPr/>
      </p:nvGrpSpPr>
      <p:grpSpPr bwMode="auto">
        <a:xfrm>
          <a:off x="0" y="0"/>
          <a:ext cx="0" cy="0"/>
          <a:chOff x="0" y="0"/>
          <a:chExt cx="0" cy="0"/>
        </a:xfrm>
      </p:grpSpPr>
      <p:sp>
        <p:nvSpPr>
          <p:cNvPr id="3" name="Θέση περιεχομένου 2">
            <a:extLst>
              <a:ext uri="{FF2B5EF4-FFF2-40B4-BE49-F238E27FC236}">
                <a16:creationId xmlns:a16="http://schemas.microsoft.com/office/drawing/2014/main" id="{FD66124F-B257-8100-0CEF-D48014A85505}"/>
              </a:ext>
            </a:extLst>
          </p:cNvPr>
          <p:cNvSpPr>
            <a:spLocks noGrp="1"/>
          </p:cNvSpPr>
          <p:nvPr>
            <p:ph idx="1"/>
          </p:nvPr>
        </p:nvSpPr>
        <p:spPr bwMode="auto">
          <a:xfrm>
            <a:off x="695400" y="2332224"/>
            <a:ext cx="10515600" cy="3816424"/>
          </a:xfrm>
        </p:spPr>
        <p:txBody>
          <a:bodyPr>
            <a:normAutofit fontScale="70000" lnSpcReduction="20000"/>
          </a:bodyPr>
          <a:lstStyle/>
          <a:p>
            <a:pPr marL="342900" marR="0" lvl="0" indent="-342900" algn="just">
              <a:buFont typeface="+mj-lt"/>
              <a:buAutoNum type="arabicPeriod"/>
              <a:tabLst>
                <a:tab pos="457200" algn="l"/>
              </a:tabLst>
            </a:pPr>
            <a:r>
              <a:rPr lang="en-GB" sz="1800" dirty="0">
                <a:effectLst/>
                <a:latin typeface="Times New Roman" panose="02020603050405020304" pitchFamily="18" charset="0"/>
                <a:ea typeface="Times New Roman" panose="02020603050405020304" pitchFamily="18" charset="0"/>
              </a:rPr>
              <a:t>Efficient Data Management: Nurses learn how to input, access, and manage patient data in EHR systems, which streamlines the documentation process and reduces the risk of errors.</a:t>
            </a:r>
          </a:p>
          <a:p>
            <a:pPr marL="342900" marR="0" lvl="0" indent="-342900" algn="just">
              <a:buFont typeface="+mj-lt"/>
              <a:buAutoNum type="arabicPeriod"/>
              <a:tabLst>
                <a:tab pos="457200" algn="l"/>
              </a:tabLst>
            </a:pPr>
            <a:r>
              <a:rPr lang="en-GB" sz="1800" dirty="0">
                <a:effectLst/>
                <a:latin typeface="Times New Roman" panose="02020603050405020304" pitchFamily="18" charset="0"/>
                <a:ea typeface="Times New Roman" panose="02020603050405020304" pitchFamily="18" charset="0"/>
              </a:rPr>
              <a:t>Improved Patient Care: Medical informatics training helps nurses make better-informed clinical decisions by providing access to patient histories, test results, and evidence-based guidelines.</a:t>
            </a:r>
          </a:p>
          <a:p>
            <a:pPr marL="342900" marR="0" lvl="0" indent="-342900" algn="just">
              <a:buFont typeface="+mj-lt"/>
              <a:buAutoNum type="arabicPeriod"/>
              <a:tabLst>
                <a:tab pos="457200" algn="l"/>
              </a:tabLst>
            </a:pPr>
            <a:r>
              <a:rPr lang="en-GB" sz="1800" dirty="0">
                <a:effectLst/>
                <a:latin typeface="Times New Roman" panose="02020603050405020304" pitchFamily="18" charset="0"/>
                <a:ea typeface="Times New Roman" panose="02020603050405020304" pitchFamily="18" charset="0"/>
              </a:rPr>
              <a:t>Enhanced Communication: Nurses can use electronic systems to communicate with other healthcare providers and share important patient information more quickly and accurately.</a:t>
            </a:r>
          </a:p>
          <a:p>
            <a:pPr marL="342900" marR="0" lvl="0" indent="-342900" algn="just">
              <a:buFont typeface="+mj-lt"/>
              <a:buAutoNum type="arabicPeriod"/>
              <a:tabLst>
                <a:tab pos="457200" algn="l"/>
              </a:tabLst>
            </a:pPr>
            <a:r>
              <a:rPr lang="en-GB" sz="1800" dirty="0">
                <a:effectLst/>
                <a:latin typeface="Times New Roman" panose="02020603050405020304" pitchFamily="18" charset="0"/>
                <a:ea typeface="Times New Roman" panose="02020603050405020304" pitchFamily="18" charset="0"/>
              </a:rPr>
              <a:t>Decision Support: Training enables nurses to utilize decision support tools and clinical decision support systems to aid in diagnosing and treating patients.</a:t>
            </a:r>
          </a:p>
          <a:p>
            <a:pPr marL="342900" marR="0" lvl="0" indent="-342900" algn="just">
              <a:buFont typeface="+mj-lt"/>
              <a:buAutoNum type="arabicPeriod"/>
              <a:tabLst>
                <a:tab pos="457200" algn="l"/>
              </a:tabLst>
            </a:pPr>
            <a:r>
              <a:rPr lang="en-GB" sz="1800" dirty="0">
                <a:effectLst/>
                <a:latin typeface="Times New Roman" panose="02020603050405020304" pitchFamily="18" charset="0"/>
                <a:ea typeface="Times New Roman" panose="02020603050405020304" pitchFamily="18" charset="0"/>
              </a:rPr>
              <a:t>Quality and Safety: Proper use of medical informatics can lead to improved patient safety through error reduction, alerts for potential issues, and medication reconciliation.</a:t>
            </a:r>
          </a:p>
          <a:p>
            <a:pPr marL="342900" marR="0" lvl="0" indent="-342900" algn="just">
              <a:buFont typeface="+mj-lt"/>
              <a:buAutoNum type="arabicPeriod"/>
              <a:tabLst>
                <a:tab pos="457200" algn="l"/>
              </a:tabLst>
            </a:pPr>
            <a:r>
              <a:rPr lang="en-GB" sz="1800" dirty="0">
                <a:effectLst/>
                <a:latin typeface="Times New Roman" panose="02020603050405020304" pitchFamily="18" charset="0"/>
                <a:ea typeface="Times New Roman" panose="02020603050405020304" pitchFamily="18" charset="0"/>
              </a:rPr>
              <a:t>Research and Data Analysis: Nurses can use informatics skills to participate in research projects, </a:t>
            </a:r>
            <a:r>
              <a:rPr lang="en-GB" sz="1800" dirty="0" err="1">
                <a:effectLst/>
                <a:latin typeface="Times New Roman" panose="02020603050405020304" pitchFamily="18" charset="0"/>
                <a:ea typeface="Times New Roman" panose="02020603050405020304" pitchFamily="18" charset="0"/>
              </a:rPr>
              <a:t>analyze</a:t>
            </a:r>
            <a:r>
              <a:rPr lang="en-GB" sz="1800" dirty="0">
                <a:effectLst/>
                <a:latin typeface="Times New Roman" panose="02020603050405020304" pitchFamily="18" charset="0"/>
                <a:ea typeface="Times New Roman" panose="02020603050405020304" pitchFamily="18" charset="0"/>
              </a:rPr>
              <a:t> healthcare data, and contribute to evidence-based practice.</a:t>
            </a:r>
          </a:p>
          <a:p>
            <a:pPr marL="342900" marR="0" lvl="0" indent="-342900" algn="just">
              <a:buFont typeface="+mj-lt"/>
              <a:buAutoNum type="arabicPeriod"/>
              <a:tabLst>
                <a:tab pos="457200" algn="l"/>
              </a:tabLst>
            </a:pPr>
            <a:r>
              <a:rPr lang="en-GB" sz="1800" dirty="0">
                <a:effectLst/>
                <a:latin typeface="Times New Roman" panose="02020603050405020304" pitchFamily="18" charset="0"/>
                <a:ea typeface="Times New Roman" panose="02020603050405020304" pitchFamily="18" charset="0"/>
              </a:rPr>
              <a:t>Patient Engagement: Informatics training can empower nurses to engage patients in their own care by helping them access their health information and make informed decisions.</a:t>
            </a:r>
          </a:p>
          <a:p>
            <a:pPr marL="342900" marR="0" lvl="0" indent="-342900" algn="just">
              <a:buFont typeface="+mj-lt"/>
              <a:buAutoNum type="arabicPeriod"/>
              <a:tabLst>
                <a:tab pos="457200" algn="l"/>
              </a:tabLst>
            </a:pPr>
            <a:r>
              <a:rPr lang="en-GB" sz="1800" dirty="0">
                <a:effectLst/>
                <a:latin typeface="Times New Roman" panose="02020603050405020304" pitchFamily="18" charset="0"/>
                <a:ea typeface="Times New Roman" panose="02020603050405020304" pitchFamily="18" charset="0"/>
              </a:rPr>
              <a:t>Compliance: Understanding health informatics ensures that nurses can adhere to regulatory requirements and maintain the security and privacy of patient data.</a:t>
            </a:r>
          </a:p>
          <a:p>
            <a:pPr marL="342900" marR="0" lvl="0" indent="-342900" algn="just">
              <a:buFont typeface="+mj-lt"/>
              <a:buAutoNum type="arabicPeriod"/>
              <a:tabLst>
                <a:tab pos="457200" algn="l"/>
              </a:tabLst>
            </a:pPr>
            <a:r>
              <a:rPr lang="en-GB" sz="1800" dirty="0">
                <a:effectLst/>
                <a:latin typeface="Times New Roman" panose="02020603050405020304" pitchFamily="18" charset="0"/>
                <a:ea typeface="Times New Roman" panose="02020603050405020304" pitchFamily="18" charset="0"/>
              </a:rPr>
              <a:t>Interoperability: Training helps nurses navigate the interoperability of various health information systems and exchange data seamlessly.</a:t>
            </a:r>
          </a:p>
          <a:p>
            <a:pPr marL="342900" marR="0" lvl="0" indent="-342900" algn="just">
              <a:buFont typeface="+mj-lt"/>
              <a:buAutoNum type="arabicPeriod"/>
              <a:tabLst>
                <a:tab pos="457200" algn="l"/>
              </a:tabLst>
            </a:pPr>
            <a:r>
              <a:rPr lang="en-GB" sz="1800" dirty="0">
                <a:effectLst/>
                <a:latin typeface="Times New Roman" panose="02020603050405020304" pitchFamily="18" charset="0"/>
                <a:ea typeface="Times New Roman" panose="02020603050405020304" pitchFamily="18" charset="0"/>
              </a:rPr>
              <a:t>Continuous Learning: As technology in healthcare evolves, nurses need ongoing training to stay updated and adapt to new tools and systems.</a:t>
            </a:r>
          </a:p>
          <a:p>
            <a:pPr marL="0" indent="0">
              <a:buNone/>
              <a:defRPr/>
            </a:pPr>
            <a:endParaRPr lang="el-GR" dirty="0"/>
          </a:p>
        </p:txBody>
      </p:sp>
      <p:pic>
        <p:nvPicPr>
          <p:cNvPr id="6" name="Picture 2" descr="TELENURSING_LOGO_final">
            <a:extLst>
              <a:ext uri="{FF2B5EF4-FFF2-40B4-BE49-F238E27FC236}">
                <a16:creationId xmlns:a16="http://schemas.microsoft.com/office/drawing/2014/main" id="{9E0C748C-BD06-E313-0A12-6A080031D574}"/>
              </a:ext>
            </a:extLst>
          </p:cNvPr>
          <p:cNvPicPr>
            <a:picLocks noChangeAspect="1" noChangeArrowheads="1"/>
          </p:cNvPicPr>
          <p:nvPr/>
        </p:nvPicPr>
        <p:blipFill>
          <a:blip r:embed="rId2"/>
          <a:stretch/>
        </p:blipFill>
        <p:spPr bwMode="auto">
          <a:xfrm>
            <a:off x="9264352" y="5225270"/>
            <a:ext cx="2501362" cy="1299408"/>
          </a:xfrm>
          <a:prstGeom prst="rect">
            <a:avLst/>
          </a:prstGeom>
          <a:noFill/>
          <a:ln>
            <a:noFill/>
          </a:ln>
        </p:spPr>
      </p:pic>
      <p:pic>
        <p:nvPicPr>
          <p:cNvPr id="7" name="Slika 6">
            <a:extLst>
              <a:ext uri="{FF2B5EF4-FFF2-40B4-BE49-F238E27FC236}">
                <a16:creationId xmlns:a16="http://schemas.microsoft.com/office/drawing/2014/main" id="{A5143E6F-EE10-0A39-37B4-F073AC4B7C0F}"/>
              </a:ext>
            </a:extLst>
          </p:cNvPr>
          <p:cNvPicPr>
            <a:picLocks noChangeAspect="1"/>
          </p:cNvPicPr>
          <p:nvPr/>
        </p:nvPicPr>
        <p:blipFill>
          <a:blip r:embed="rId3"/>
          <a:stretch/>
        </p:blipFill>
        <p:spPr bwMode="auto">
          <a:xfrm>
            <a:off x="177798" y="6303702"/>
            <a:ext cx="1803400" cy="378345"/>
          </a:xfrm>
          <a:prstGeom prst="rect">
            <a:avLst/>
          </a:prstGeom>
        </p:spPr>
      </p:pic>
      <p:sp>
        <p:nvSpPr>
          <p:cNvPr id="5" name="Rectangle 19">
            <a:extLst>
              <a:ext uri="{FF2B5EF4-FFF2-40B4-BE49-F238E27FC236}">
                <a16:creationId xmlns:a16="http://schemas.microsoft.com/office/drawing/2014/main" id="{9E950944-CDE9-5E9A-91F8-0ED18D4FB2B1}"/>
              </a:ext>
            </a:extLst>
          </p:cNvPr>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a:extLst>
              <a:ext uri="{FF2B5EF4-FFF2-40B4-BE49-F238E27FC236}">
                <a16:creationId xmlns:a16="http://schemas.microsoft.com/office/drawing/2014/main" id="{0A75F6DC-4C28-C01C-A3F3-A685179BABF7}"/>
              </a:ext>
            </a:extLst>
          </p:cNvPr>
          <p:cNvSpPr>
            <a:spLocks noGrp="1"/>
          </p:cNvSpPr>
          <p:nvPr>
            <p:ph type="title"/>
          </p:nvPr>
        </p:nvSpPr>
        <p:spPr bwMode="auto">
          <a:xfrm>
            <a:off x="1255531" y="965071"/>
            <a:ext cx="10264697" cy="1212102"/>
          </a:xfrm>
        </p:spPr>
        <p:txBody>
          <a:bodyPr>
            <a:normAutofit/>
          </a:bodyPr>
          <a:lstStyle/>
          <a:p>
            <a:pPr>
              <a:defRPr/>
            </a:pPr>
            <a:r>
              <a:rPr lang="it-IT" sz="4800" b="1" dirty="0">
                <a:solidFill>
                  <a:schemeClr val="bg1"/>
                </a:solidFill>
              </a:rPr>
              <a:t>Objectives</a:t>
            </a:r>
            <a:endParaRPr lang="el-GR" sz="4800" b="1" dirty="0">
              <a:solidFill>
                <a:schemeClr val="bg1"/>
              </a:solidFill>
            </a:endParaRPr>
          </a:p>
        </p:txBody>
      </p:sp>
    </p:spTree>
    <p:extLst>
      <p:ext uri="{BB962C8B-B14F-4D97-AF65-F5344CB8AC3E}">
        <p14:creationId xmlns:p14="http://schemas.microsoft.com/office/powerpoint/2010/main" val="2537040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6C60DB6-06E8-5723-8B04-BEB92A83A5F2}"/>
            </a:ext>
          </a:extLst>
        </p:cNvPr>
        <p:cNvGrpSpPr/>
        <p:nvPr/>
      </p:nvGrpSpPr>
      <p:grpSpPr bwMode="auto">
        <a:xfrm>
          <a:off x="0" y="0"/>
          <a:ext cx="0" cy="0"/>
          <a:chOff x="0" y="0"/>
          <a:chExt cx="0" cy="0"/>
        </a:xfrm>
      </p:grpSpPr>
      <p:sp>
        <p:nvSpPr>
          <p:cNvPr id="3" name="Θέση περιεχομένου 2">
            <a:extLst>
              <a:ext uri="{FF2B5EF4-FFF2-40B4-BE49-F238E27FC236}">
                <a16:creationId xmlns:a16="http://schemas.microsoft.com/office/drawing/2014/main" id="{906AE227-87F0-BD2F-B36A-51EA5B6C9AD2}"/>
              </a:ext>
            </a:extLst>
          </p:cNvPr>
          <p:cNvSpPr>
            <a:spLocks noGrp="1"/>
          </p:cNvSpPr>
          <p:nvPr>
            <p:ph idx="1"/>
          </p:nvPr>
        </p:nvSpPr>
        <p:spPr bwMode="auto">
          <a:xfrm>
            <a:off x="911424" y="2276872"/>
            <a:ext cx="10515600" cy="3816424"/>
          </a:xfrm>
        </p:spPr>
        <p:txBody>
          <a:bodyPr>
            <a:normAutofit/>
          </a:bodyPr>
          <a:lstStyle/>
          <a:p>
            <a:pPr>
              <a:defRPr/>
            </a:pPr>
            <a:r>
              <a:rPr lang="en-GB" sz="1600" dirty="0"/>
              <a:t>Data Management and EHRs (Electronic Health Records): Medical informatics helps in the creation and management of electronic health records (EHRs), which contain a patient's medical history, diagnoses, medications, and other relevant information. Diabetes</a:t>
            </a:r>
          </a:p>
          <a:p>
            <a:pPr>
              <a:defRPr/>
            </a:pPr>
            <a:r>
              <a:rPr lang="en-GB" sz="1600" dirty="0"/>
              <a:t>Remote Monitoring: Medical informatics facilitates the collection of patient data through various remote monitoring devices, such as wearable sensors, IoT (Internet of Things) devices, and mobile apps. Heart conditions</a:t>
            </a:r>
          </a:p>
          <a:p>
            <a:pPr>
              <a:defRPr/>
            </a:pPr>
            <a:r>
              <a:rPr lang="en-GB" sz="1600" dirty="0"/>
              <a:t>Teleconsultations: Telemedicine platforms use medical informatics to enable secure video and audio consultations between healthcare providers and patients. </a:t>
            </a:r>
          </a:p>
          <a:p>
            <a:pPr>
              <a:defRPr/>
            </a:pPr>
            <a:r>
              <a:rPr lang="en-GB" sz="1600" dirty="0"/>
              <a:t>Decision Support and telehealth Analytics: Medical informatics systems often include decision support tools that help healthcare providers make informed decisions during teleconsultations. </a:t>
            </a:r>
          </a:p>
          <a:p>
            <a:pPr>
              <a:defRPr/>
            </a:pPr>
            <a:r>
              <a:rPr lang="en-GB" sz="1600" dirty="0"/>
              <a:t>Telepathology: Telepathology allows pathologists and other healthcare professionals to remotely review and consult on pathology specimens, such as tissue biopsies and slides. </a:t>
            </a:r>
          </a:p>
          <a:p>
            <a:pPr>
              <a:defRPr/>
            </a:pPr>
            <a:r>
              <a:rPr lang="en-GB" sz="1600" dirty="0" err="1"/>
              <a:t>Teletriage</a:t>
            </a:r>
            <a:r>
              <a:rPr lang="en-GB" sz="1600" dirty="0"/>
              <a:t>: Telemedicine services are often integrated with medical informatics to provide remote triage and assessment of patient conditions, helping determine the urgency of care required and directing patients to appropriate levels of care. </a:t>
            </a:r>
          </a:p>
          <a:p>
            <a:pPr>
              <a:defRPr/>
            </a:pPr>
            <a:endParaRPr lang="el-GR" sz="1400" dirty="0"/>
          </a:p>
        </p:txBody>
      </p:sp>
      <p:pic>
        <p:nvPicPr>
          <p:cNvPr id="6" name="Picture 2" descr="TELENURSING_LOGO_final">
            <a:extLst>
              <a:ext uri="{FF2B5EF4-FFF2-40B4-BE49-F238E27FC236}">
                <a16:creationId xmlns:a16="http://schemas.microsoft.com/office/drawing/2014/main" id="{215CFAC4-8DD2-5EDE-9B53-484291B0C172}"/>
              </a:ext>
            </a:extLst>
          </p:cNvPr>
          <p:cNvPicPr>
            <a:picLocks noChangeAspect="1" noChangeArrowheads="1"/>
          </p:cNvPicPr>
          <p:nvPr/>
        </p:nvPicPr>
        <p:blipFill>
          <a:blip r:embed="rId2"/>
          <a:stretch/>
        </p:blipFill>
        <p:spPr bwMode="auto">
          <a:xfrm>
            <a:off x="10272464" y="5748964"/>
            <a:ext cx="1493250" cy="775714"/>
          </a:xfrm>
          <a:prstGeom prst="rect">
            <a:avLst/>
          </a:prstGeom>
          <a:noFill/>
          <a:ln>
            <a:noFill/>
          </a:ln>
        </p:spPr>
      </p:pic>
      <p:pic>
        <p:nvPicPr>
          <p:cNvPr id="7" name="Slika 6">
            <a:extLst>
              <a:ext uri="{FF2B5EF4-FFF2-40B4-BE49-F238E27FC236}">
                <a16:creationId xmlns:a16="http://schemas.microsoft.com/office/drawing/2014/main" id="{BC65D52E-4DBB-0460-3720-1E694828117E}"/>
              </a:ext>
            </a:extLst>
          </p:cNvPr>
          <p:cNvPicPr>
            <a:picLocks noChangeAspect="1"/>
          </p:cNvPicPr>
          <p:nvPr/>
        </p:nvPicPr>
        <p:blipFill>
          <a:blip r:embed="rId3"/>
          <a:stretch/>
        </p:blipFill>
        <p:spPr bwMode="auto">
          <a:xfrm>
            <a:off x="177798" y="6303702"/>
            <a:ext cx="1803400" cy="378345"/>
          </a:xfrm>
          <a:prstGeom prst="rect">
            <a:avLst/>
          </a:prstGeom>
        </p:spPr>
      </p:pic>
      <p:sp>
        <p:nvSpPr>
          <p:cNvPr id="5" name="Rectangle 19">
            <a:extLst>
              <a:ext uri="{FF2B5EF4-FFF2-40B4-BE49-F238E27FC236}">
                <a16:creationId xmlns:a16="http://schemas.microsoft.com/office/drawing/2014/main" id="{52A39E31-B7E6-E5AA-CB83-A32E3007E3AA}"/>
              </a:ext>
            </a:extLst>
          </p:cNvPr>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a:extLst>
              <a:ext uri="{FF2B5EF4-FFF2-40B4-BE49-F238E27FC236}">
                <a16:creationId xmlns:a16="http://schemas.microsoft.com/office/drawing/2014/main" id="{25789F07-CC4F-96FF-BFE4-DE93B75B391F}"/>
              </a:ext>
            </a:extLst>
          </p:cNvPr>
          <p:cNvSpPr>
            <a:spLocks noGrp="1"/>
          </p:cNvSpPr>
          <p:nvPr>
            <p:ph type="title"/>
          </p:nvPr>
        </p:nvSpPr>
        <p:spPr bwMode="auto">
          <a:xfrm>
            <a:off x="1255531" y="965071"/>
            <a:ext cx="10264697" cy="1212102"/>
          </a:xfrm>
        </p:spPr>
        <p:txBody>
          <a:bodyPr>
            <a:normAutofit fontScale="90000"/>
          </a:bodyPr>
          <a:lstStyle/>
          <a:p>
            <a:pPr>
              <a:defRPr/>
            </a:pPr>
            <a:r>
              <a:rPr lang="en-GB" sz="4800" b="1" dirty="0">
                <a:solidFill>
                  <a:schemeClr val="bg1"/>
                </a:solidFill>
              </a:rPr>
              <a:t>Medical Informatics in Telecare / Telemedicine</a:t>
            </a:r>
            <a:endParaRPr lang="el-GR" sz="4800" b="1" dirty="0">
              <a:solidFill>
                <a:schemeClr val="bg1"/>
              </a:solidFill>
            </a:endParaRPr>
          </a:p>
        </p:txBody>
      </p:sp>
    </p:spTree>
    <p:extLst>
      <p:ext uri="{BB962C8B-B14F-4D97-AF65-F5344CB8AC3E}">
        <p14:creationId xmlns:p14="http://schemas.microsoft.com/office/powerpoint/2010/main" val="973945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B8DC5BE-9C98-8552-5A17-ED6EE7D54A99}"/>
            </a:ext>
          </a:extLst>
        </p:cNvPr>
        <p:cNvGrpSpPr/>
        <p:nvPr/>
      </p:nvGrpSpPr>
      <p:grpSpPr bwMode="auto">
        <a:xfrm>
          <a:off x="0" y="0"/>
          <a:ext cx="0" cy="0"/>
          <a:chOff x="0" y="0"/>
          <a:chExt cx="0" cy="0"/>
        </a:xfrm>
      </p:grpSpPr>
      <p:sp>
        <p:nvSpPr>
          <p:cNvPr id="3" name="Θέση περιεχομένου 2">
            <a:extLst>
              <a:ext uri="{FF2B5EF4-FFF2-40B4-BE49-F238E27FC236}">
                <a16:creationId xmlns:a16="http://schemas.microsoft.com/office/drawing/2014/main" id="{E5F709E3-8DED-F70A-07FE-EFB6FA680671}"/>
              </a:ext>
            </a:extLst>
          </p:cNvPr>
          <p:cNvSpPr>
            <a:spLocks noGrp="1"/>
          </p:cNvSpPr>
          <p:nvPr>
            <p:ph idx="1"/>
          </p:nvPr>
        </p:nvSpPr>
        <p:spPr bwMode="auto">
          <a:xfrm>
            <a:off x="695400" y="2332224"/>
            <a:ext cx="10515600" cy="3816424"/>
          </a:xfrm>
        </p:spPr>
        <p:txBody>
          <a:bodyPr>
            <a:normAutofit fontScale="55000" lnSpcReduction="20000"/>
          </a:bodyPr>
          <a:lstStyle/>
          <a:p>
            <a:pPr marL="0" indent="0">
              <a:buNone/>
              <a:defRPr/>
            </a:pPr>
            <a:r>
              <a:rPr lang="en-GB" dirty="0"/>
              <a:t>•	Analytical Thinking Skills. Health informatics specialists work with and </a:t>
            </a:r>
            <a:r>
              <a:rPr lang="en-GB" dirty="0" err="1"/>
              <a:t>analyze</a:t>
            </a:r>
            <a:r>
              <a:rPr lang="en-GB" dirty="0"/>
              <a:t> complex data sets. This requires technical competency and a keen understanding of how trends and patterns can drive decision-making. Informaticists use analytical thinking skills every time they glean insights from electronic medical records or insurance claim data and then weave those insights into a compelling narrative for stakeholders.</a:t>
            </a:r>
          </a:p>
          <a:p>
            <a:pPr marL="0" indent="0">
              <a:buNone/>
              <a:defRPr/>
            </a:pPr>
            <a:r>
              <a:rPr lang="en-GB" dirty="0"/>
              <a:t>•	Communication Skills. Research shows that effective communication has a positive effect on organizational performance. Health informatics specialists bridge the gap between highly technical clinical data analysis and health care system leadership. Strong communication skills let professionals in this field break down complex data concepts to an audience who may not be technologically savvy. </a:t>
            </a:r>
          </a:p>
          <a:p>
            <a:pPr marL="0" indent="0">
              <a:buNone/>
              <a:defRPr/>
            </a:pPr>
            <a:r>
              <a:rPr lang="en-GB" dirty="0"/>
              <a:t>•	Curiosity and Drive. Health informatics specialists work in various business and clinical health care settings (e.g., hospitals, specialty clinics, insurance companies and health IT firms). To thrive in all of them, informaticists must commit to lifelong learning because technology and health care evolve rapidly. </a:t>
            </a:r>
          </a:p>
          <a:p>
            <a:pPr marL="0" indent="0">
              <a:buNone/>
              <a:defRPr/>
            </a:pPr>
            <a:r>
              <a:rPr lang="en-GB" dirty="0"/>
              <a:t>•	Ethics. Health informatics professionals work closely with confidential patient data, so they must operate ethically. Health information management in the age of Big Data poses new ethical problems related to “patient-facing tools, mobile devices, social media, privacy inclusivity, and e-consent.”</a:t>
            </a:r>
          </a:p>
          <a:p>
            <a:pPr marL="0" indent="0">
              <a:buNone/>
              <a:defRPr/>
            </a:pPr>
            <a:r>
              <a:rPr lang="en-GB" dirty="0"/>
              <a:t>•	Organization. Health informatics specialists often engage with massive data sets and work on large projects that can impact patients, health care providers and health care systems. Their approach to health data management must be meticulous to ensure patient data stays private and secure and that organizations comply with all relevant regulations.</a:t>
            </a:r>
          </a:p>
          <a:p>
            <a:pPr marL="0" indent="0">
              <a:buNone/>
              <a:defRPr/>
            </a:pPr>
            <a:r>
              <a:rPr lang="en-GB" dirty="0"/>
              <a:t>•	Problem-Solving. Problem-solving is one of the primary duties of health informatics specialists, who use clinical or operational data to identify challenges and actionable solutions in health care settings. </a:t>
            </a:r>
            <a:endParaRPr lang="el-GR" dirty="0"/>
          </a:p>
        </p:txBody>
      </p:sp>
      <p:pic>
        <p:nvPicPr>
          <p:cNvPr id="6" name="Picture 2" descr="TELENURSING_LOGO_final">
            <a:extLst>
              <a:ext uri="{FF2B5EF4-FFF2-40B4-BE49-F238E27FC236}">
                <a16:creationId xmlns:a16="http://schemas.microsoft.com/office/drawing/2014/main" id="{2CA5DD1F-E679-4F9E-266A-293BE10229F4}"/>
              </a:ext>
            </a:extLst>
          </p:cNvPr>
          <p:cNvPicPr>
            <a:picLocks noChangeAspect="1" noChangeArrowheads="1"/>
          </p:cNvPicPr>
          <p:nvPr/>
        </p:nvPicPr>
        <p:blipFill>
          <a:blip r:embed="rId2"/>
          <a:stretch/>
        </p:blipFill>
        <p:spPr bwMode="auto">
          <a:xfrm>
            <a:off x="9264352" y="5225270"/>
            <a:ext cx="2501362" cy="1299408"/>
          </a:xfrm>
          <a:prstGeom prst="rect">
            <a:avLst/>
          </a:prstGeom>
          <a:noFill/>
          <a:ln>
            <a:noFill/>
          </a:ln>
        </p:spPr>
      </p:pic>
      <p:pic>
        <p:nvPicPr>
          <p:cNvPr id="7" name="Slika 6">
            <a:extLst>
              <a:ext uri="{FF2B5EF4-FFF2-40B4-BE49-F238E27FC236}">
                <a16:creationId xmlns:a16="http://schemas.microsoft.com/office/drawing/2014/main" id="{DE70434E-A029-6180-705C-6DC771764F54}"/>
              </a:ext>
            </a:extLst>
          </p:cNvPr>
          <p:cNvPicPr>
            <a:picLocks noChangeAspect="1"/>
          </p:cNvPicPr>
          <p:nvPr/>
        </p:nvPicPr>
        <p:blipFill>
          <a:blip r:embed="rId3"/>
          <a:stretch/>
        </p:blipFill>
        <p:spPr bwMode="auto">
          <a:xfrm>
            <a:off x="177798" y="6303702"/>
            <a:ext cx="1803400" cy="378345"/>
          </a:xfrm>
          <a:prstGeom prst="rect">
            <a:avLst/>
          </a:prstGeom>
        </p:spPr>
      </p:pic>
      <p:sp>
        <p:nvSpPr>
          <p:cNvPr id="5" name="Rectangle 19">
            <a:extLst>
              <a:ext uri="{FF2B5EF4-FFF2-40B4-BE49-F238E27FC236}">
                <a16:creationId xmlns:a16="http://schemas.microsoft.com/office/drawing/2014/main" id="{8C99A69C-544F-001C-A63E-5044F86E8322}"/>
              </a:ext>
            </a:extLst>
          </p:cNvPr>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a:extLst>
              <a:ext uri="{FF2B5EF4-FFF2-40B4-BE49-F238E27FC236}">
                <a16:creationId xmlns:a16="http://schemas.microsoft.com/office/drawing/2014/main" id="{A1BA6C91-C3BB-89B8-FE7E-D7E61EF86345}"/>
              </a:ext>
            </a:extLst>
          </p:cNvPr>
          <p:cNvSpPr>
            <a:spLocks noGrp="1"/>
          </p:cNvSpPr>
          <p:nvPr>
            <p:ph type="title"/>
          </p:nvPr>
        </p:nvSpPr>
        <p:spPr bwMode="auto">
          <a:xfrm>
            <a:off x="1255531" y="965071"/>
            <a:ext cx="10264697" cy="1212102"/>
          </a:xfrm>
        </p:spPr>
        <p:txBody>
          <a:bodyPr>
            <a:normAutofit/>
          </a:bodyPr>
          <a:lstStyle/>
          <a:p>
            <a:pPr>
              <a:defRPr/>
            </a:pPr>
            <a:r>
              <a:rPr lang="en-GB" sz="4800" b="1" dirty="0">
                <a:solidFill>
                  <a:schemeClr val="bg1"/>
                </a:solidFill>
              </a:rPr>
              <a:t>Soft skills that professionals need</a:t>
            </a:r>
            <a:endParaRPr lang="el-GR" sz="4800" b="1" dirty="0">
              <a:solidFill>
                <a:schemeClr val="bg1"/>
              </a:solidFill>
            </a:endParaRPr>
          </a:p>
        </p:txBody>
      </p:sp>
    </p:spTree>
    <p:extLst>
      <p:ext uri="{BB962C8B-B14F-4D97-AF65-F5344CB8AC3E}">
        <p14:creationId xmlns:p14="http://schemas.microsoft.com/office/powerpoint/2010/main" val="949765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F9E5161-69F0-C6C3-8574-4631A4703448}"/>
            </a:ext>
          </a:extLst>
        </p:cNvPr>
        <p:cNvGrpSpPr/>
        <p:nvPr/>
      </p:nvGrpSpPr>
      <p:grpSpPr bwMode="auto">
        <a:xfrm>
          <a:off x="0" y="0"/>
          <a:ext cx="0" cy="0"/>
          <a:chOff x="0" y="0"/>
          <a:chExt cx="0" cy="0"/>
        </a:xfrm>
      </p:grpSpPr>
      <p:pic>
        <p:nvPicPr>
          <p:cNvPr id="6" name="Picture 2" descr="TELENURSING_LOGO_final">
            <a:extLst>
              <a:ext uri="{FF2B5EF4-FFF2-40B4-BE49-F238E27FC236}">
                <a16:creationId xmlns:a16="http://schemas.microsoft.com/office/drawing/2014/main" id="{5E3659CF-9A32-4787-0379-47630B78AEDC}"/>
              </a:ext>
            </a:extLst>
          </p:cNvPr>
          <p:cNvPicPr>
            <a:picLocks noChangeAspect="1" noChangeArrowheads="1"/>
          </p:cNvPicPr>
          <p:nvPr/>
        </p:nvPicPr>
        <p:blipFill>
          <a:blip r:embed="rId2"/>
          <a:stretch/>
        </p:blipFill>
        <p:spPr bwMode="auto">
          <a:xfrm>
            <a:off x="9826376" y="5517230"/>
            <a:ext cx="1939337" cy="1007447"/>
          </a:xfrm>
          <a:prstGeom prst="rect">
            <a:avLst/>
          </a:prstGeom>
          <a:noFill/>
          <a:ln>
            <a:noFill/>
          </a:ln>
        </p:spPr>
      </p:pic>
      <p:pic>
        <p:nvPicPr>
          <p:cNvPr id="7" name="Slika 6">
            <a:extLst>
              <a:ext uri="{FF2B5EF4-FFF2-40B4-BE49-F238E27FC236}">
                <a16:creationId xmlns:a16="http://schemas.microsoft.com/office/drawing/2014/main" id="{8787BAD0-781A-DC12-975F-8BA132013C73}"/>
              </a:ext>
            </a:extLst>
          </p:cNvPr>
          <p:cNvPicPr>
            <a:picLocks noChangeAspect="1"/>
          </p:cNvPicPr>
          <p:nvPr/>
        </p:nvPicPr>
        <p:blipFill>
          <a:blip r:embed="rId3"/>
          <a:stretch/>
        </p:blipFill>
        <p:spPr bwMode="auto">
          <a:xfrm>
            <a:off x="177798" y="6303702"/>
            <a:ext cx="1803400" cy="378345"/>
          </a:xfrm>
          <a:prstGeom prst="rect">
            <a:avLst/>
          </a:prstGeom>
        </p:spPr>
      </p:pic>
      <p:sp>
        <p:nvSpPr>
          <p:cNvPr id="5" name="Rectangle 19">
            <a:extLst>
              <a:ext uri="{FF2B5EF4-FFF2-40B4-BE49-F238E27FC236}">
                <a16:creationId xmlns:a16="http://schemas.microsoft.com/office/drawing/2014/main" id="{71426E0D-7D7B-9196-8164-52C4DAB076E1}"/>
              </a:ext>
            </a:extLst>
          </p:cNvPr>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a:extLst>
              <a:ext uri="{FF2B5EF4-FFF2-40B4-BE49-F238E27FC236}">
                <a16:creationId xmlns:a16="http://schemas.microsoft.com/office/drawing/2014/main" id="{260A7FB6-3A28-3F4A-BDBC-767A676A1487}"/>
              </a:ext>
            </a:extLst>
          </p:cNvPr>
          <p:cNvSpPr>
            <a:spLocks noGrp="1"/>
          </p:cNvSpPr>
          <p:nvPr>
            <p:ph type="title"/>
          </p:nvPr>
        </p:nvSpPr>
        <p:spPr bwMode="auto">
          <a:xfrm>
            <a:off x="1255531" y="965071"/>
            <a:ext cx="10264697" cy="1212102"/>
          </a:xfrm>
        </p:spPr>
        <p:txBody>
          <a:bodyPr>
            <a:normAutofit/>
          </a:bodyPr>
          <a:lstStyle/>
          <a:p>
            <a:pPr>
              <a:defRPr/>
            </a:pPr>
            <a:r>
              <a:rPr lang="en-GB" sz="4800" b="1" dirty="0">
                <a:solidFill>
                  <a:schemeClr val="bg1"/>
                </a:solidFill>
              </a:rPr>
              <a:t>Types of sensors in RPMS</a:t>
            </a:r>
            <a:endParaRPr lang="el-GR" sz="4800" b="1" dirty="0">
              <a:solidFill>
                <a:schemeClr val="bg1"/>
              </a:solidFill>
            </a:endParaRPr>
          </a:p>
        </p:txBody>
      </p:sp>
      <p:pic>
        <p:nvPicPr>
          <p:cNvPr id="12" name="Content Placeholder 11">
            <a:extLst>
              <a:ext uri="{FF2B5EF4-FFF2-40B4-BE49-F238E27FC236}">
                <a16:creationId xmlns:a16="http://schemas.microsoft.com/office/drawing/2014/main" id="{F9296395-8DDA-97A7-362A-65ED80782DFC}"/>
              </a:ext>
            </a:extLst>
          </p:cNvPr>
          <p:cNvPicPr>
            <a:picLocks noGrp="1" noChangeAspect="1"/>
          </p:cNvPicPr>
          <p:nvPr>
            <p:ph idx="1"/>
          </p:nvPr>
        </p:nvPicPr>
        <p:blipFill>
          <a:blip r:embed="rId4"/>
          <a:stretch/>
        </p:blipFill>
        <p:spPr bwMode="auto">
          <a:xfrm>
            <a:off x="1562631" y="2276872"/>
            <a:ext cx="8284350" cy="3792834"/>
          </a:xfrm>
          <a:prstGeom prst="rect">
            <a:avLst/>
          </a:prstGeom>
          <a:noFill/>
        </p:spPr>
      </p:pic>
      <p:sp>
        <p:nvSpPr>
          <p:cNvPr id="14" name="TextBox 13">
            <a:extLst>
              <a:ext uri="{FF2B5EF4-FFF2-40B4-BE49-F238E27FC236}">
                <a16:creationId xmlns:a16="http://schemas.microsoft.com/office/drawing/2014/main" id="{083BAE8E-1098-5DE9-03BF-7D464EEB124B}"/>
              </a:ext>
            </a:extLst>
          </p:cNvPr>
          <p:cNvSpPr txBox="1"/>
          <p:nvPr/>
        </p:nvSpPr>
        <p:spPr>
          <a:xfrm>
            <a:off x="3503712" y="6035582"/>
            <a:ext cx="6094638" cy="523220"/>
          </a:xfrm>
          <a:prstGeom prst="rect">
            <a:avLst/>
          </a:prstGeom>
          <a:noFill/>
        </p:spPr>
        <p:txBody>
          <a:bodyPr wrap="square">
            <a:spAutoFit/>
          </a:bodyPr>
          <a:lstStyle/>
          <a:p>
            <a:r>
              <a:rPr lang="en-GB" sz="1800" dirty="0">
                <a:effectLst/>
                <a:latin typeface="Century Gothic" panose="020B0502020202020204" pitchFamily="34" charset="0"/>
                <a:ea typeface="Century Gothic" panose="020B0502020202020204" pitchFamily="34" charset="0"/>
                <a:cs typeface="Times New Roman" panose="02020603050405020304" pitchFamily="18" charset="0"/>
              </a:rPr>
              <a:t>Fig. 3. </a:t>
            </a:r>
            <a:r>
              <a:rPr lang="en-GB" sz="1800" dirty="0" err="1">
                <a:effectLst/>
                <a:latin typeface="Century Gothic" panose="020B0502020202020204" pitchFamily="34" charset="0"/>
                <a:ea typeface="Century Gothic" panose="020B0502020202020204" pitchFamily="34" charset="0"/>
                <a:cs typeface="Times New Roman" panose="02020603050405020304" pitchFamily="18" charset="0"/>
              </a:rPr>
              <a:t>CarePOI</a:t>
            </a:r>
            <a:r>
              <a:rPr lang="en-GB" sz="1800" dirty="0">
                <a:effectLst/>
                <a:latin typeface="Century Gothic" panose="020B0502020202020204" pitchFamily="34" charset="0"/>
                <a:ea typeface="Century Gothic" panose="020B0502020202020204" pitchFamily="34" charset="0"/>
                <a:cs typeface="Times New Roman" panose="02020603050405020304" pitchFamily="18" charset="0"/>
              </a:rPr>
              <a:t> Medical Folder</a:t>
            </a:r>
            <a:r>
              <a:rPr lang="en-GB" sz="2800" dirty="0">
                <a:solidFill>
                  <a:srgbClr val="6D1D6A"/>
                </a:solidFill>
                <a:effectLst/>
                <a:latin typeface="Century Gothic" panose="020B0502020202020204" pitchFamily="34" charset="0"/>
                <a:ea typeface="Arial" panose="020B0604020202020204" pitchFamily="34" charset="0"/>
                <a:cs typeface="Times New Roman" panose="02020603050405020304" pitchFamily="18" charset="0"/>
              </a:rPr>
              <a:t> </a:t>
            </a:r>
            <a:endParaRPr lang="en-GB" dirty="0"/>
          </a:p>
        </p:txBody>
      </p:sp>
    </p:spTree>
    <p:extLst>
      <p:ext uri="{BB962C8B-B14F-4D97-AF65-F5344CB8AC3E}">
        <p14:creationId xmlns:p14="http://schemas.microsoft.com/office/powerpoint/2010/main" val="2348982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D992786-766F-25FD-227E-A284C1CDBDCB}"/>
            </a:ext>
          </a:extLst>
        </p:cNvPr>
        <p:cNvGrpSpPr/>
        <p:nvPr/>
      </p:nvGrpSpPr>
      <p:grpSpPr bwMode="auto">
        <a:xfrm>
          <a:off x="0" y="0"/>
          <a:ext cx="0" cy="0"/>
          <a:chOff x="0" y="0"/>
          <a:chExt cx="0" cy="0"/>
        </a:xfrm>
      </p:grpSpPr>
      <p:pic>
        <p:nvPicPr>
          <p:cNvPr id="7" name="Slika 6">
            <a:extLst>
              <a:ext uri="{FF2B5EF4-FFF2-40B4-BE49-F238E27FC236}">
                <a16:creationId xmlns:a16="http://schemas.microsoft.com/office/drawing/2014/main" id="{40406A16-B767-6C5D-3E72-A332702B2E49}"/>
              </a:ext>
            </a:extLst>
          </p:cNvPr>
          <p:cNvPicPr>
            <a:picLocks noChangeAspect="1"/>
          </p:cNvPicPr>
          <p:nvPr/>
        </p:nvPicPr>
        <p:blipFill>
          <a:blip r:embed="rId2"/>
          <a:stretch/>
        </p:blipFill>
        <p:spPr bwMode="auto">
          <a:xfrm>
            <a:off x="8441603" y="5594833"/>
            <a:ext cx="3428663" cy="720019"/>
          </a:xfrm>
          <a:prstGeom prst="rect">
            <a:avLst/>
          </a:prstGeom>
        </p:spPr>
      </p:pic>
      <p:sp>
        <p:nvSpPr>
          <p:cNvPr id="10" name="Τίτλος 9">
            <a:extLst>
              <a:ext uri="{FF2B5EF4-FFF2-40B4-BE49-F238E27FC236}">
                <a16:creationId xmlns:a16="http://schemas.microsoft.com/office/drawing/2014/main" id="{3D397A53-B4E7-C4A8-E349-66318F617A8C}"/>
              </a:ext>
            </a:extLst>
          </p:cNvPr>
          <p:cNvSpPr>
            <a:spLocks noGrp="1"/>
          </p:cNvSpPr>
          <p:nvPr>
            <p:ph type="title"/>
          </p:nvPr>
        </p:nvSpPr>
        <p:spPr bwMode="auto">
          <a:xfrm>
            <a:off x="536895" y="1057366"/>
            <a:ext cx="10414233" cy="1325563"/>
          </a:xfrm>
        </p:spPr>
        <p:txBody>
          <a:bodyPr>
            <a:normAutofit/>
          </a:bodyPr>
          <a:lstStyle/>
          <a:p>
            <a:pPr marL="114300" indent="0">
              <a:defRPr/>
            </a:pPr>
            <a:r>
              <a:rPr lang="en-US" b="1" dirty="0"/>
              <a:t>Unit 3. Diagnostic Equipment </a:t>
            </a:r>
            <a:br>
              <a:rPr lang="en-US" dirty="0"/>
            </a:br>
            <a:endParaRPr lang="el-GR" dirty="0"/>
          </a:p>
        </p:txBody>
      </p:sp>
      <p:pic>
        <p:nvPicPr>
          <p:cNvPr id="1026" name="Picture 2" descr="TELENURSING_LOGO_final">
            <a:extLst>
              <a:ext uri="{FF2B5EF4-FFF2-40B4-BE49-F238E27FC236}">
                <a16:creationId xmlns:a16="http://schemas.microsoft.com/office/drawing/2014/main" id="{89A7C543-C5CF-F589-FD2B-77B2EDA77FB3}"/>
              </a:ext>
            </a:extLst>
          </p:cNvPr>
          <p:cNvPicPr>
            <a:picLocks noChangeAspect="1" noChangeArrowheads="1"/>
          </p:cNvPicPr>
          <p:nvPr/>
        </p:nvPicPr>
        <p:blipFill>
          <a:blip r:embed="rId3"/>
          <a:stretch/>
        </p:blipFill>
        <p:spPr bwMode="auto">
          <a:xfrm>
            <a:off x="6355638" y="2474528"/>
            <a:ext cx="4739081" cy="2461860"/>
          </a:xfrm>
          <a:prstGeom prst="rect">
            <a:avLst/>
          </a:prstGeom>
          <a:noFill/>
          <a:ln>
            <a:noFill/>
          </a:ln>
        </p:spPr>
      </p:pic>
    </p:spTree>
    <p:extLst>
      <p:ext uri="{BB962C8B-B14F-4D97-AF65-F5344CB8AC3E}">
        <p14:creationId xmlns:p14="http://schemas.microsoft.com/office/powerpoint/2010/main" val="4018966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914480D-D0DD-1881-9121-5B4D68CEE446}"/>
            </a:ext>
          </a:extLst>
        </p:cNvPr>
        <p:cNvGrpSpPr/>
        <p:nvPr/>
      </p:nvGrpSpPr>
      <p:grpSpPr bwMode="auto">
        <a:xfrm>
          <a:off x="0" y="0"/>
          <a:ext cx="0" cy="0"/>
          <a:chOff x="0" y="0"/>
          <a:chExt cx="0" cy="0"/>
        </a:xfrm>
      </p:grpSpPr>
      <p:sp>
        <p:nvSpPr>
          <p:cNvPr id="3" name="Θέση περιεχομένου 2">
            <a:extLst>
              <a:ext uri="{FF2B5EF4-FFF2-40B4-BE49-F238E27FC236}">
                <a16:creationId xmlns:a16="http://schemas.microsoft.com/office/drawing/2014/main" id="{204688B9-CA47-1248-0A93-04D98A346F7B}"/>
              </a:ext>
            </a:extLst>
          </p:cNvPr>
          <p:cNvSpPr>
            <a:spLocks noGrp="1"/>
          </p:cNvSpPr>
          <p:nvPr>
            <p:ph idx="1"/>
          </p:nvPr>
        </p:nvSpPr>
        <p:spPr bwMode="auto">
          <a:xfrm>
            <a:off x="661922" y="2276872"/>
            <a:ext cx="10858306" cy="3816424"/>
          </a:xfrm>
        </p:spPr>
        <p:txBody>
          <a:bodyPr>
            <a:normAutofit/>
          </a:bodyPr>
          <a:lstStyle/>
          <a:p>
            <a:pPr marL="0" indent="0" algn="just">
              <a:buNone/>
              <a:defRPr/>
            </a:pPr>
            <a:r>
              <a:rPr lang="en-GB" sz="2000" dirty="0"/>
              <a:t>Diagnostic devices play a crucial role in telecare and telemedicine, especially in community care settings, by enabling healthcare professionals like nurses to remotely monitor and assess patients' health conditions. Telecare using diagnostic devices can bring healthcare to underserved or remote communities, making healthcare more accessible to those who may have limited access to traditional healthcare facilities. Nurses can efficiently manage a larger number of patients using remote monitoring and diagnostic devices, as they can focus on patients who require immediate attention while keeping an eye on others through remote data analysis</a:t>
            </a:r>
            <a:endParaRPr lang="el-GR" dirty="0"/>
          </a:p>
        </p:txBody>
      </p:sp>
      <p:pic>
        <p:nvPicPr>
          <p:cNvPr id="6" name="Picture 2" descr="TELENURSING_LOGO_final">
            <a:extLst>
              <a:ext uri="{FF2B5EF4-FFF2-40B4-BE49-F238E27FC236}">
                <a16:creationId xmlns:a16="http://schemas.microsoft.com/office/drawing/2014/main" id="{F14253A2-3ABD-568D-CFCF-6396824115B7}"/>
              </a:ext>
            </a:extLst>
          </p:cNvPr>
          <p:cNvPicPr>
            <a:picLocks noChangeAspect="1" noChangeArrowheads="1"/>
          </p:cNvPicPr>
          <p:nvPr/>
        </p:nvPicPr>
        <p:blipFill>
          <a:blip r:embed="rId2"/>
          <a:stretch/>
        </p:blipFill>
        <p:spPr bwMode="auto">
          <a:xfrm>
            <a:off x="9264352" y="5225270"/>
            <a:ext cx="2501362" cy="1299408"/>
          </a:xfrm>
          <a:prstGeom prst="rect">
            <a:avLst/>
          </a:prstGeom>
          <a:noFill/>
          <a:ln>
            <a:noFill/>
          </a:ln>
        </p:spPr>
      </p:pic>
      <p:pic>
        <p:nvPicPr>
          <p:cNvPr id="7" name="Slika 6">
            <a:extLst>
              <a:ext uri="{FF2B5EF4-FFF2-40B4-BE49-F238E27FC236}">
                <a16:creationId xmlns:a16="http://schemas.microsoft.com/office/drawing/2014/main" id="{07E9FB2F-585F-9696-7F19-A3CE324D381B}"/>
              </a:ext>
            </a:extLst>
          </p:cNvPr>
          <p:cNvPicPr>
            <a:picLocks noChangeAspect="1"/>
          </p:cNvPicPr>
          <p:nvPr/>
        </p:nvPicPr>
        <p:blipFill>
          <a:blip r:embed="rId3"/>
          <a:stretch/>
        </p:blipFill>
        <p:spPr bwMode="auto">
          <a:xfrm>
            <a:off x="177798" y="6303702"/>
            <a:ext cx="1803400" cy="378345"/>
          </a:xfrm>
          <a:prstGeom prst="rect">
            <a:avLst/>
          </a:prstGeom>
        </p:spPr>
      </p:pic>
      <p:sp>
        <p:nvSpPr>
          <p:cNvPr id="5" name="Rectangle 19">
            <a:extLst>
              <a:ext uri="{FF2B5EF4-FFF2-40B4-BE49-F238E27FC236}">
                <a16:creationId xmlns:a16="http://schemas.microsoft.com/office/drawing/2014/main" id="{309A212C-88F8-5FAA-4399-F25F0ED1C057}"/>
              </a:ext>
            </a:extLst>
          </p:cNvPr>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a:extLst>
              <a:ext uri="{FF2B5EF4-FFF2-40B4-BE49-F238E27FC236}">
                <a16:creationId xmlns:a16="http://schemas.microsoft.com/office/drawing/2014/main" id="{26DA936E-9708-39CD-F18B-697FC8CE8C5D}"/>
              </a:ext>
            </a:extLst>
          </p:cNvPr>
          <p:cNvSpPr>
            <a:spLocks noGrp="1"/>
          </p:cNvSpPr>
          <p:nvPr>
            <p:ph type="title"/>
          </p:nvPr>
        </p:nvSpPr>
        <p:spPr bwMode="auto">
          <a:xfrm>
            <a:off x="1255531" y="965071"/>
            <a:ext cx="10264697" cy="1212102"/>
          </a:xfrm>
        </p:spPr>
        <p:txBody>
          <a:bodyPr>
            <a:normAutofit/>
          </a:bodyPr>
          <a:lstStyle/>
          <a:p>
            <a:pPr>
              <a:defRPr/>
            </a:pPr>
            <a:r>
              <a:rPr lang="en-GB" sz="4800" b="1" dirty="0">
                <a:solidFill>
                  <a:schemeClr val="bg1"/>
                </a:solidFill>
              </a:rPr>
              <a:t>Aim</a:t>
            </a:r>
            <a:endParaRPr lang="el-GR" sz="4800" b="1" dirty="0">
              <a:solidFill>
                <a:schemeClr val="bg1"/>
              </a:solidFill>
            </a:endParaRPr>
          </a:p>
        </p:txBody>
      </p:sp>
    </p:spTree>
    <p:extLst>
      <p:ext uri="{BB962C8B-B14F-4D97-AF65-F5344CB8AC3E}">
        <p14:creationId xmlns:p14="http://schemas.microsoft.com/office/powerpoint/2010/main" val="2537907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E887FC8-CB19-023A-22DD-8A12C67FE3E2}"/>
            </a:ext>
          </a:extLst>
        </p:cNvPr>
        <p:cNvGrpSpPr/>
        <p:nvPr/>
      </p:nvGrpSpPr>
      <p:grpSpPr bwMode="auto">
        <a:xfrm>
          <a:off x="0" y="0"/>
          <a:ext cx="0" cy="0"/>
          <a:chOff x="0" y="0"/>
          <a:chExt cx="0" cy="0"/>
        </a:xfrm>
      </p:grpSpPr>
      <p:sp>
        <p:nvSpPr>
          <p:cNvPr id="3" name="Θέση περιεχομένου 2">
            <a:extLst>
              <a:ext uri="{FF2B5EF4-FFF2-40B4-BE49-F238E27FC236}">
                <a16:creationId xmlns:a16="http://schemas.microsoft.com/office/drawing/2014/main" id="{3D8FAA53-E477-0C20-5FB7-FB36B3A48E56}"/>
              </a:ext>
            </a:extLst>
          </p:cNvPr>
          <p:cNvSpPr>
            <a:spLocks noGrp="1"/>
          </p:cNvSpPr>
          <p:nvPr>
            <p:ph idx="1"/>
          </p:nvPr>
        </p:nvSpPr>
        <p:spPr bwMode="auto">
          <a:xfrm>
            <a:off x="644055" y="2276871"/>
            <a:ext cx="10782969" cy="3945413"/>
          </a:xfrm>
        </p:spPr>
        <p:txBody>
          <a:bodyPr>
            <a:normAutofit fontScale="55000" lnSpcReduction="20000"/>
          </a:bodyPr>
          <a:lstStyle/>
          <a:p>
            <a:pPr>
              <a:defRPr/>
            </a:pPr>
            <a:r>
              <a:rPr lang="en-GB" sz="2000" dirty="0"/>
              <a:t>Training and Education: Nurses need to be trained in using the various diagnostic equipment and technologies used in telecare/telemedicine. They should understand how to operate the equipment, interpret results, and troubleshoot any issues.</a:t>
            </a:r>
          </a:p>
          <a:p>
            <a:pPr>
              <a:defRPr/>
            </a:pPr>
            <a:r>
              <a:rPr lang="en-GB" sz="2000" dirty="0"/>
              <a:t>Quality Care Delivery: By ensuring nurses are proficient with the diagnostic equipment, healthcare providers can maintain the quality of care they deliver to remote patients. Proper use of equipment can lead to accurate assessments and timely interventions.</a:t>
            </a:r>
          </a:p>
          <a:p>
            <a:pPr>
              <a:defRPr/>
            </a:pPr>
            <a:r>
              <a:rPr lang="en-GB" sz="2000" dirty="0"/>
              <a:t>Patient Safety: Competent use of diagnostic equipment is vital for patient safety. Nurses must know how to use the equipment correctly to prevent harm or errors in patient assessment and treatment.</a:t>
            </a:r>
          </a:p>
          <a:p>
            <a:pPr>
              <a:defRPr/>
            </a:pPr>
            <a:r>
              <a:rPr lang="en-GB" sz="2000" dirty="0"/>
              <a:t>Data Collection and Transmission: Nurses should understand how to collect patient data using diagnostic tools and transmit it securely to healthcare providers. This includes knowledge of data privacy and security practices.</a:t>
            </a:r>
          </a:p>
          <a:p>
            <a:pPr>
              <a:defRPr/>
            </a:pPr>
            <a:r>
              <a:rPr lang="en-GB" sz="2000" dirty="0"/>
              <a:t>Efficiency and Effectiveness: Proper training in using diagnostic equipment can improve the efficiency and effectiveness of nursing care in telemedicine. Nurses can make better decisions and provide more targeted interventions.</a:t>
            </a:r>
          </a:p>
          <a:p>
            <a:pPr>
              <a:defRPr/>
            </a:pPr>
            <a:r>
              <a:rPr lang="en-GB" sz="2000" dirty="0"/>
              <a:t>Communication Skills: Nurses may need to guide patients in using certain diagnostic tools remotely. Educating nurses on effective communication with patients regarding equipment usage is essential.</a:t>
            </a:r>
          </a:p>
          <a:p>
            <a:pPr>
              <a:defRPr/>
            </a:pPr>
            <a:r>
              <a:rPr lang="en-GB" sz="2000" dirty="0"/>
              <a:t>Compliance and Regulations: Understanding the regulatory and compliance requirements related to telemedicine and diagnostic equipment is crucial. Nurses need to be aware of legal and ethical considerations when using these tools.</a:t>
            </a:r>
          </a:p>
          <a:p>
            <a:pPr>
              <a:defRPr/>
            </a:pPr>
            <a:r>
              <a:rPr lang="en-GB" sz="2000" dirty="0"/>
              <a:t>Troubleshooting and Maintenance: Nurses should be able to troubleshoot common issues with the equipment and perform basic maintenance tasks to ensure its functionality.</a:t>
            </a:r>
          </a:p>
          <a:p>
            <a:pPr>
              <a:defRPr/>
            </a:pPr>
            <a:r>
              <a:rPr lang="en-GB" sz="2000" dirty="0"/>
              <a:t>Collaboration: Nurses often work as part of a team in telecare/telemedicine settings. Knowing how to use diagnostic equipment allows them to collaborate effectively with other healthcare professionals.</a:t>
            </a:r>
          </a:p>
          <a:p>
            <a:pPr>
              <a:defRPr/>
            </a:pPr>
            <a:r>
              <a:rPr lang="en-GB" sz="2000" dirty="0"/>
              <a:t>Adaptation to Technological Advances: Technology in healthcare is constantly evolving. Regular training and updates on new equipment and tools help nurses adapt to the latest advancements.</a:t>
            </a:r>
          </a:p>
        </p:txBody>
      </p:sp>
      <p:pic>
        <p:nvPicPr>
          <p:cNvPr id="6" name="Picture 2" descr="TELENURSING_LOGO_final">
            <a:extLst>
              <a:ext uri="{FF2B5EF4-FFF2-40B4-BE49-F238E27FC236}">
                <a16:creationId xmlns:a16="http://schemas.microsoft.com/office/drawing/2014/main" id="{0EA5C2A4-B34C-2105-D858-F1A660A160C6}"/>
              </a:ext>
            </a:extLst>
          </p:cNvPr>
          <p:cNvPicPr>
            <a:picLocks noChangeAspect="1" noChangeArrowheads="1"/>
          </p:cNvPicPr>
          <p:nvPr/>
        </p:nvPicPr>
        <p:blipFill>
          <a:blip r:embed="rId2"/>
          <a:stretch/>
        </p:blipFill>
        <p:spPr bwMode="auto">
          <a:xfrm>
            <a:off x="10200456" y="5810898"/>
            <a:ext cx="1709274" cy="887934"/>
          </a:xfrm>
          <a:prstGeom prst="rect">
            <a:avLst/>
          </a:prstGeom>
          <a:noFill/>
          <a:ln>
            <a:noFill/>
          </a:ln>
        </p:spPr>
      </p:pic>
      <p:pic>
        <p:nvPicPr>
          <p:cNvPr id="7" name="Slika 6">
            <a:extLst>
              <a:ext uri="{FF2B5EF4-FFF2-40B4-BE49-F238E27FC236}">
                <a16:creationId xmlns:a16="http://schemas.microsoft.com/office/drawing/2014/main" id="{168858E0-9A44-6816-08E7-99930B280EC1}"/>
              </a:ext>
            </a:extLst>
          </p:cNvPr>
          <p:cNvPicPr>
            <a:picLocks noChangeAspect="1"/>
          </p:cNvPicPr>
          <p:nvPr/>
        </p:nvPicPr>
        <p:blipFill>
          <a:blip r:embed="rId3"/>
          <a:stretch/>
        </p:blipFill>
        <p:spPr bwMode="auto">
          <a:xfrm>
            <a:off x="177798" y="6303702"/>
            <a:ext cx="1803400" cy="378345"/>
          </a:xfrm>
          <a:prstGeom prst="rect">
            <a:avLst/>
          </a:prstGeom>
        </p:spPr>
      </p:pic>
      <p:sp>
        <p:nvSpPr>
          <p:cNvPr id="5" name="Rectangle 19">
            <a:extLst>
              <a:ext uri="{FF2B5EF4-FFF2-40B4-BE49-F238E27FC236}">
                <a16:creationId xmlns:a16="http://schemas.microsoft.com/office/drawing/2014/main" id="{A2FD2F4D-6858-D7DB-7EC9-B7B32DC63EC0}"/>
              </a:ext>
            </a:extLst>
          </p:cNvPr>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a:extLst>
              <a:ext uri="{FF2B5EF4-FFF2-40B4-BE49-F238E27FC236}">
                <a16:creationId xmlns:a16="http://schemas.microsoft.com/office/drawing/2014/main" id="{CBD54D30-AD0C-7A2B-30D1-03624838D425}"/>
              </a:ext>
            </a:extLst>
          </p:cNvPr>
          <p:cNvSpPr>
            <a:spLocks noGrp="1"/>
          </p:cNvSpPr>
          <p:nvPr>
            <p:ph type="title"/>
          </p:nvPr>
        </p:nvSpPr>
        <p:spPr bwMode="auto">
          <a:xfrm>
            <a:off x="1255531" y="965071"/>
            <a:ext cx="10264697" cy="1009406"/>
          </a:xfrm>
        </p:spPr>
        <p:txBody>
          <a:bodyPr>
            <a:normAutofit/>
          </a:bodyPr>
          <a:lstStyle/>
          <a:p>
            <a:pPr>
              <a:defRPr/>
            </a:pPr>
            <a:r>
              <a:rPr lang="en-GB" sz="4800" b="1" dirty="0">
                <a:solidFill>
                  <a:schemeClr val="bg1"/>
                </a:solidFill>
              </a:rPr>
              <a:t>Objectives</a:t>
            </a:r>
            <a:endParaRPr lang="el-GR" sz="4800" b="1" dirty="0">
              <a:solidFill>
                <a:schemeClr val="bg1"/>
              </a:solidFill>
            </a:endParaRPr>
          </a:p>
        </p:txBody>
      </p:sp>
    </p:spTree>
    <p:extLst>
      <p:ext uri="{BB962C8B-B14F-4D97-AF65-F5344CB8AC3E}">
        <p14:creationId xmlns:p14="http://schemas.microsoft.com/office/powerpoint/2010/main" val="704572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6731CC2-1CFD-8421-2403-4FF88D6C1007}"/>
            </a:ext>
          </a:extLst>
        </p:cNvPr>
        <p:cNvGrpSpPr/>
        <p:nvPr/>
      </p:nvGrpSpPr>
      <p:grpSpPr bwMode="auto">
        <a:xfrm>
          <a:off x="0" y="0"/>
          <a:ext cx="0" cy="0"/>
          <a:chOff x="0" y="0"/>
          <a:chExt cx="0" cy="0"/>
        </a:xfrm>
      </p:grpSpPr>
      <p:sp>
        <p:nvSpPr>
          <p:cNvPr id="3" name="Θέση περιεχομένου 2">
            <a:extLst>
              <a:ext uri="{FF2B5EF4-FFF2-40B4-BE49-F238E27FC236}">
                <a16:creationId xmlns:a16="http://schemas.microsoft.com/office/drawing/2014/main" id="{79740669-EC6D-8F36-14AE-49E80FCF79E8}"/>
              </a:ext>
            </a:extLst>
          </p:cNvPr>
          <p:cNvSpPr>
            <a:spLocks noGrp="1"/>
          </p:cNvSpPr>
          <p:nvPr>
            <p:ph idx="1"/>
          </p:nvPr>
        </p:nvSpPr>
        <p:spPr bwMode="auto">
          <a:xfrm>
            <a:off x="695400" y="2332224"/>
            <a:ext cx="10515600" cy="3816424"/>
          </a:xfrm>
        </p:spPr>
        <p:txBody>
          <a:bodyPr>
            <a:normAutofit fontScale="40000" lnSpcReduction="20000"/>
          </a:bodyPr>
          <a:lstStyle/>
          <a:p>
            <a:pPr>
              <a:defRPr/>
            </a:pPr>
            <a:r>
              <a:rPr lang="en-GB" dirty="0"/>
              <a:t>Digital Stethoscopes: Digital stethoscopes are used to auscultate and transmit heart and lung sounds to healthcare providers remotely. They often come with Bluetooth capabilities for easy data transfer.</a:t>
            </a:r>
          </a:p>
          <a:p>
            <a:pPr>
              <a:defRPr/>
            </a:pPr>
            <a:r>
              <a:rPr lang="en-GB" dirty="0"/>
              <a:t>Remote Monitoring Devices: These include various wearable devices and sensors that can monitor vital signs and health parameters. Examples include:</a:t>
            </a:r>
          </a:p>
          <a:p>
            <a:pPr>
              <a:defRPr/>
            </a:pPr>
            <a:r>
              <a:rPr lang="en-GB" dirty="0"/>
              <a:t>Blood Pressure Monitors: These devices measure a patient's blood pressure and can transmit the data to healthcare providers.</a:t>
            </a:r>
          </a:p>
          <a:p>
            <a:pPr>
              <a:defRPr/>
            </a:pPr>
            <a:r>
              <a:rPr lang="en-GB" dirty="0"/>
              <a:t>Pulse Oximeters: Used to measure blood oxygen levels and pulse rate.</a:t>
            </a:r>
          </a:p>
          <a:p>
            <a:pPr>
              <a:defRPr/>
            </a:pPr>
            <a:r>
              <a:rPr lang="en-GB" dirty="0"/>
              <a:t>Glucose Monitors: Devices for monitoring blood glucose levels, essential for diabetes management.</a:t>
            </a:r>
          </a:p>
          <a:p>
            <a:pPr>
              <a:defRPr/>
            </a:pPr>
            <a:r>
              <a:rPr lang="en-GB" dirty="0"/>
              <a:t>Wearable ECG Monitors: These devices can record and transmit electrocardiogram (ECG) data, enabling remote cardiac monitoring.</a:t>
            </a:r>
          </a:p>
          <a:p>
            <a:pPr>
              <a:defRPr/>
            </a:pPr>
            <a:r>
              <a:rPr lang="en-GB" dirty="0"/>
              <a:t>Remote Spirometers: These devices are used to measure lung function and are especially important for patients with respiratory conditions like asthma or COPD.</a:t>
            </a:r>
          </a:p>
          <a:p>
            <a:pPr>
              <a:defRPr/>
            </a:pPr>
            <a:r>
              <a:rPr lang="en-GB" dirty="0"/>
              <a:t>Telemedicine Carts: These are mobile units equipped with various diagnostic tools, including cameras, otoscopes, and examination cameras. They are often used in clinical settings for more comprehensive remote examinations.</a:t>
            </a:r>
          </a:p>
          <a:p>
            <a:pPr>
              <a:defRPr/>
            </a:pPr>
            <a:r>
              <a:rPr lang="en-GB" dirty="0" err="1"/>
              <a:t>Dermatoscopes</a:t>
            </a:r>
            <a:r>
              <a:rPr lang="en-GB" dirty="0"/>
              <a:t>: Used in </a:t>
            </a:r>
            <a:r>
              <a:rPr lang="en-GB" dirty="0" err="1"/>
              <a:t>teledermatology</a:t>
            </a:r>
            <a:r>
              <a:rPr lang="en-GB" dirty="0"/>
              <a:t> to examine skin lesions and transmit high-quality images for remote diagnosis.</a:t>
            </a:r>
          </a:p>
          <a:p>
            <a:pPr>
              <a:defRPr/>
            </a:pPr>
            <a:r>
              <a:rPr lang="en-GB" dirty="0"/>
              <a:t>Digital Imaging Equipment: Such as digital X-ray machines and ultrasound devices that can transmit images and data for remote interpretation by specialists.</a:t>
            </a:r>
          </a:p>
          <a:p>
            <a:pPr>
              <a:defRPr/>
            </a:pPr>
            <a:r>
              <a:rPr lang="en-GB" dirty="0"/>
              <a:t>Tele-ophthalmology Equipment: This includes digital retinal cameras and optical coherence tomography (OCT) machines for remote eye exams.</a:t>
            </a:r>
          </a:p>
          <a:p>
            <a:pPr>
              <a:defRPr/>
            </a:pPr>
            <a:r>
              <a:rPr lang="en-GB" dirty="0"/>
              <a:t>Video Conferencing Systems: High-quality video conferencing systems with high-resolution cameras and screens, which are critical for remote visual examinations.</a:t>
            </a:r>
          </a:p>
          <a:p>
            <a:pPr>
              <a:defRPr/>
            </a:pPr>
            <a:r>
              <a:rPr lang="en-GB" dirty="0"/>
              <a:t>Smartphones and Tablets: These devices are often used by patients to connect with healthcare providers and to share real-time information, images, or videos of their symptoms.</a:t>
            </a:r>
          </a:p>
          <a:p>
            <a:pPr>
              <a:defRPr/>
            </a:pPr>
            <a:r>
              <a:rPr lang="en-GB" dirty="0"/>
              <a:t>Artificial Intelligence (AI) and Machine Learning Tools: AI-based diagnostic tools that can </a:t>
            </a:r>
            <a:r>
              <a:rPr lang="en-GB" dirty="0" err="1"/>
              <a:t>analyze</a:t>
            </a:r>
            <a:r>
              <a:rPr lang="en-GB" dirty="0"/>
              <a:t> medical data, images, and patient history to assist healthcare providers in making diagnoses and treatment recommendations.</a:t>
            </a:r>
          </a:p>
          <a:p>
            <a:pPr>
              <a:defRPr/>
            </a:pPr>
            <a:endParaRPr lang="el-GR" dirty="0"/>
          </a:p>
        </p:txBody>
      </p:sp>
      <p:pic>
        <p:nvPicPr>
          <p:cNvPr id="6" name="Picture 2" descr="TELENURSING_LOGO_final">
            <a:extLst>
              <a:ext uri="{FF2B5EF4-FFF2-40B4-BE49-F238E27FC236}">
                <a16:creationId xmlns:a16="http://schemas.microsoft.com/office/drawing/2014/main" id="{A9C6D1C5-ECAA-875C-0043-4251CFB5CF6B}"/>
              </a:ext>
            </a:extLst>
          </p:cNvPr>
          <p:cNvPicPr>
            <a:picLocks noChangeAspect="1" noChangeArrowheads="1"/>
          </p:cNvPicPr>
          <p:nvPr/>
        </p:nvPicPr>
        <p:blipFill>
          <a:blip r:embed="rId2"/>
          <a:stretch/>
        </p:blipFill>
        <p:spPr bwMode="auto">
          <a:xfrm>
            <a:off x="10128448" y="5674150"/>
            <a:ext cx="1637266" cy="850527"/>
          </a:xfrm>
          <a:prstGeom prst="rect">
            <a:avLst/>
          </a:prstGeom>
          <a:noFill/>
          <a:ln>
            <a:noFill/>
          </a:ln>
        </p:spPr>
      </p:pic>
      <p:pic>
        <p:nvPicPr>
          <p:cNvPr id="7" name="Slika 6">
            <a:extLst>
              <a:ext uri="{FF2B5EF4-FFF2-40B4-BE49-F238E27FC236}">
                <a16:creationId xmlns:a16="http://schemas.microsoft.com/office/drawing/2014/main" id="{904CDBD5-A091-480C-CBE3-9848E91C04DC}"/>
              </a:ext>
            </a:extLst>
          </p:cNvPr>
          <p:cNvPicPr>
            <a:picLocks noChangeAspect="1"/>
          </p:cNvPicPr>
          <p:nvPr/>
        </p:nvPicPr>
        <p:blipFill>
          <a:blip r:embed="rId3"/>
          <a:stretch/>
        </p:blipFill>
        <p:spPr bwMode="auto">
          <a:xfrm>
            <a:off x="177798" y="6303702"/>
            <a:ext cx="1803400" cy="378345"/>
          </a:xfrm>
          <a:prstGeom prst="rect">
            <a:avLst/>
          </a:prstGeom>
        </p:spPr>
      </p:pic>
      <p:sp>
        <p:nvSpPr>
          <p:cNvPr id="5" name="Rectangle 19">
            <a:extLst>
              <a:ext uri="{FF2B5EF4-FFF2-40B4-BE49-F238E27FC236}">
                <a16:creationId xmlns:a16="http://schemas.microsoft.com/office/drawing/2014/main" id="{7265C734-54D4-4C8E-6784-1439EB8C483F}"/>
              </a:ext>
            </a:extLst>
          </p:cNvPr>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a:extLst>
              <a:ext uri="{FF2B5EF4-FFF2-40B4-BE49-F238E27FC236}">
                <a16:creationId xmlns:a16="http://schemas.microsoft.com/office/drawing/2014/main" id="{5A92EE45-FCAE-101D-18DA-E46C6A8D1613}"/>
              </a:ext>
            </a:extLst>
          </p:cNvPr>
          <p:cNvSpPr>
            <a:spLocks noGrp="1"/>
          </p:cNvSpPr>
          <p:nvPr>
            <p:ph type="title"/>
          </p:nvPr>
        </p:nvSpPr>
        <p:spPr bwMode="auto">
          <a:xfrm>
            <a:off x="1255531" y="965071"/>
            <a:ext cx="10264697" cy="1212102"/>
          </a:xfrm>
        </p:spPr>
        <p:txBody>
          <a:bodyPr>
            <a:normAutofit/>
          </a:bodyPr>
          <a:lstStyle/>
          <a:p>
            <a:pPr>
              <a:defRPr/>
            </a:pPr>
            <a:r>
              <a:rPr lang="it-IT" sz="4800" b="1" dirty="0">
                <a:solidFill>
                  <a:schemeClr val="bg1"/>
                </a:solidFill>
              </a:rPr>
              <a:t>Diagnostic Tools</a:t>
            </a:r>
            <a:endParaRPr lang="el-GR" sz="4800" b="1" dirty="0">
              <a:solidFill>
                <a:schemeClr val="bg1"/>
              </a:solidFill>
            </a:endParaRPr>
          </a:p>
        </p:txBody>
      </p:sp>
    </p:spTree>
    <p:extLst>
      <p:ext uri="{BB962C8B-B14F-4D97-AF65-F5344CB8AC3E}">
        <p14:creationId xmlns:p14="http://schemas.microsoft.com/office/powerpoint/2010/main" val="2191738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Θέση περιεχομένου 2"/>
          <p:cNvSpPr>
            <a:spLocks noGrp="1"/>
          </p:cNvSpPr>
          <p:nvPr>
            <p:ph idx="1"/>
          </p:nvPr>
        </p:nvSpPr>
        <p:spPr bwMode="auto">
          <a:xfrm>
            <a:off x="911424" y="2276872"/>
            <a:ext cx="10515600" cy="3324027"/>
          </a:xfrm>
        </p:spPr>
        <p:txBody>
          <a:bodyPr>
            <a:normAutofit fontScale="85000" lnSpcReduction="20000"/>
          </a:bodyPr>
          <a:lstStyle/>
          <a:p>
            <a:pPr marL="0" marR="0" algn="just"/>
            <a:r>
              <a:rPr lang="hr-HR" sz="1800" dirty="0">
                <a:solidFill>
                  <a:srgbClr val="000000"/>
                </a:solidFill>
                <a:effectLst/>
                <a:latin typeface="Times New Roman" panose="02020603050405020304" pitchFamily="18" charset="0"/>
                <a:ea typeface="Times New Roman" panose="02020603050405020304" pitchFamily="18" charset="0"/>
              </a:rPr>
              <a:t>Patient Care and Monitoring: Training nurses in telecare technologies enables them to remotely monitor and assess patients' health conditions, vital signs, and adherence to treatment plans. This leads to more proactive and timely interventions, improving patient outcomes and reducing hospital readmissions.</a:t>
            </a:r>
            <a:endParaRPr lang="en-GB" sz="1800" dirty="0">
              <a:effectLst/>
              <a:latin typeface="Times New Roman" panose="02020603050405020304" pitchFamily="18" charset="0"/>
              <a:ea typeface="Times New Roman" panose="02020603050405020304" pitchFamily="18" charset="0"/>
            </a:endParaRPr>
          </a:p>
          <a:p>
            <a:pPr marL="0" marR="0" algn="just"/>
            <a:r>
              <a:rPr lang="hr-HR" sz="1800" dirty="0">
                <a:solidFill>
                  <a:srgbClr val="000000"/>
                </a:solidFill>
                <a:effectLst/>
                <a:latin typeface="Times New Roman" panose="02020603050405020304" pitchFamily="18" charset="0"/>
                <a:ea typeface="Times New Roman" panose="02020603050405020304" pitchFamily="18" charset="0"/>
              </a:rPr>
              <a:t>Technology Proficiency: Telecare technologies can range from video conferencing platforms for virtual consultations to remote patient monitoring devices. Training helps nurses become comfortable and confident in using these tools, ensuring seamless integration into their daily workflow.</a:t>
            </a:r>
            <a:endParaRPr lang="en-GB" sz="1800" dirty="0">
              <a:effectLst/>
              <a:latin typeface="Times New Roman" panose="02020603050405020304" pitchFamily="18" charset="0"/>
              <a:ea typeface="Times New Roman" panose="02020603050405020304" pitchFamily="18" charset="0"/>
            </a:endParaRPr>
          </a:p>
          <a:p>
            <a:pPr marL="0" marR="0" algn="just"/>
            <a:r>
              <a:rPr lang="hr-HR" sz="1800" dirty="0">
                <a:solidFill>
                  <a:srgbClr val="000000"/>
                </a:solidFill>
                <a:effectLst/>
                <a:latin typeface="Times New Roman" panose="02020603050405020304" pitchFamily="18" charset="0"/>
                <a:ea typeface="Times New Roman" panose="02020603050405020304" pitchFamily="18" charset="0"/>
              </a:rPr>
              <a:t>Patient Education and Support</a:t>
            </a:r>
            <a:r>
              <a:rPr lang="el-GR" sz="1800" dirty="0">
                <a:solidFill>
                  <a:srgbClr val="000000"/>
                </a:solidFill>
                <a:effectLst/>
                <a:latin typeface="Times New Roman" panose="02020603050405020304" pitchFamily="18" charset="0"/>
                <a:ea typeface="Times New Roman" panose="02020603050405020304" pitchFamily="18" charset="0"/>
              </a:rPr>
              <a:t> </a:t>
            </a:r>
            <a:r>
              <a:rPr lang="hr-HR" sz="1800" dirty="0">
                <a:solidFill>
                  <a:srgbClr val="000000"/>
                </a:solidFill>
                <a:effectLst/>
                <a:latin typeface="Times New Roman" panose="02020603050405020304" pitchFamily="18" charset="0"/>
                <a:ea typeface="Times New Roman" panose="02020603050405020304" pitchFamily="18" charset="0"/>
              </a:rPr>
              <a:t>: Nurses can use telecare to provide health education materials, resources, and personalized guidance to patients, empowering them to actively participate in their care and self-management of chronic conditions.</a:t>
            </a:r>
            <a:endParaRPr lang="en-GB" sz="1800" dirty="0">
              <a:effectLst/>
              <a:latin typeface="Times New Roman" panose="02020603050405020304" pitchFamily="18" charset="0"/>
              <a:ea typeface="Times New Roman" panose="02020603050405020304" pitchFamily="18" charset="0"/>
            </a:endParaRPr>
          </a:p>
          <a:p>
            <a:pPr marL="0" marR="0" algn="just"/>
            <a:r>
              <a:rPr lang="hr-HR" sz="1800" dirty="0">
                <a:solidFill>
                  <a:srgbClr val="000000"/>
                </a:solidFill>
                <a:effectLst/>
                <a:latin typeface="Times New Roman" panose="02020603050405020304" pitchFamily="18" charset="0"/>
                <a:ea typeface="Times New Roman" panose="02020603050405020304" pitchFamily="18" charset="0"/>
              </a:rPr>
              <a:t>Communication and Collaboration: Telecare training fosters effective communication and collaboration among healthcare professionals. Nurses can work closely with physicians, specialists, and other team members to discuss patient cases, treatment plans, and follow-up care.</a:t>
            </a:r>
            <a:endParaRPr lang="en-GB" sz="1800" dirty="0">
              <a:effectLst/>
              <a:latin typeface="Times New Roman" panose="02020603050405020304" pitchFamily="18" charset="0"/>
              <a:ea typeface="Times New Roman" panose="02020603050405020304" pitchFamily="18" charset="0"/>
            </a:endParaRPr>
          </a:p>
          <a:p>
            <a:pPr marL="0" marR="0" algn="just">
              <a:spcBef>
                <a:spcPts val="600"/>
              </a:spcBef>
              <a:spcAft>
                <a:spcPts val="1200"/>
              </a:spcAft>
            </a:pPr>
            <a:r>
              <a:rPr lang="hr-HR" sz="1800" dirty="0">
                <a:solidFill>
                  <a:srgbClr val="000000"/>
                </a:solidFill>
                <a:effectLst/>
                <a:latin typeface="Times New Roman" panose="02020603050405020304" pitchFamily="18" charset="0"/>
                <a:ea typeface="Times New Roman" panose="02020603050405020304" pitchFamily="18" charset="0"/>
              </a:rPr>
              <a:t>Data Security and Privacy: Nurses need to be aware of the importance of data security and patient privacy when using telecare technologies. Training emphasizes adherence to confidentiality and compliance with relevant regulations to protect patient information.</a:t>
            </a:r>
            <a:endParaRPr lang="en-GB" sz="1800" dirty="0">
              <a:effectLst/>
              <a:latin typeface="Times New Roman" panose="02020603050405020304" pitchFamily="18" charset="0"/>
              <a:ea typeface="Times New Roman" panose="02020603050405020304" pitchFamily="18" charset="0"/>
            </a:endParaRPr>
          </a:p>
          <a:p>
            <a:pPr marL="0" marR="0" algn="just"/>
            <a:r>
              <a:rPr lang="hr-HR" sz="1800" dirty="0">
                <a:solidFill>
                  <a:srgbClr val="000000"/>
                </a:solidFill>
                <a:effectLst/>
                <a:latin typeface="Times New Roman" panose="02020603050405020304" pitchFamily="18" charset="0"/>
                <a:ea typeface="Times New Roman" panose="02020603050405020304" pitchFamily="18" charset="0"/>
              </a:rPr>
              <a:t>Adapting to Changing Healthcare Landscape: Training prepares nurses to adapt to advancements in telecare technologies and stay updated with best practices in the rapidly evolving healthcare landscape.</a:t>
            </a:r>
            <a:endParaRPr lang="en-GB" sz="1800" dirty="0">
              <a:effectLst/>
              <a:latin typeface="Times New Roman" panose="02020603050405020304" pitchFamily="18" charset="0"/>
              <a:ea typeface="Times New Roman" panose="02020603050405020304" pitchFamily="18" charset="0"/>
            </a:endParaRPr>
          </a:p>
          <a:p>
            <a:pPr marL="0" marR="0" indent="0">
              <a:lnSpc>
                <a:spcPct val="107000"/>
              </a:lnSpc>
              <a:spcBef>
                <a:spcPts val="0"/>
              </a:spcBef>
              <a:spcAft>
                <a:spcPts val="0"/>
              </a:spcAft>
              <a:buNone/>
            </a:pPr>
            <a:endParaRPr lang="el-GR" dirty="0"/>
          </a:p>
        </p:txBody>
      </p:sp>
      <p:pic>
        <p:nvPicPr>
          <p:cNvPr id="6" name="Picture 2" descr="TELENURSING_LOGO_final"/>
          <p:cNvPicPr>
            <a:picLocks noChangeAspect="1" noChangeArrowheads="1"/>
          </p:cNvPicPr>
          <p:nvPr/>
        </p:nvPicPr>
        <p:blipFill>
          <a:blip r:embed="rId2"/>
          <a:stretch/>
        </p:blipFill>
        <p:spPr bwMode="auto">
          <a:xfrm>
            <a:off x="9264352" y="5225270"/>
            <a:ext cx="2501362" cy="1299408"/>
          </a:xfrm>
          <a:prstGeom prst="rect">
            <a:avLst/>
          </a:prstGeom>
          <a:noFill/>
          <a:ln>
            <a:noFill/>
          </a:ln>
        </p:spPr>
      </p:pic>
      <p:pic>
        <p:nvPicPr>
          <p:cNvPr id="7" name="Slika 6"/>
          <p:cNvPicPr>
            <a:picLocks noChangeAspect="1"/>
          </p:cNvPicPr>
          <p:nvPr/>
        </p:nvPicPr>
        <p:blipFill>
          <a:blip r:embed="rId3"/>
          <a:stretch/>
        </p:blipFill>
        <p:spPr bwMode="auto">
          <a:xfrm>
            <a:off x="177798" y="6303702"/>
            <a:ext cx="1803400" cy="378345"/>
          </a:xfrm>
          <a:prstGeom prst="rect">
            <a:avLst/>
          </a:prstGeom>
        </p:spPr>
      </p:pic>
      <p:sp>
        <p:nvSpPr>
          <p:cNvPr id="5" name="Rectangle 19"/>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p:cNvSpPr>
            <a:spLocks noGrp="1"/>
          </p:cNvSpPr>
          <p:nvPr>
            <p:ph type="title"/>
          </p:nvPr>
        </p:nvSpPr>
        <p:spPr bwMode="auto">
          <a:xfrm>
            <a:off x="1255531" y="965071"/>
            <a:ext cx="10264697" cy="1212102"/>
          </a:xfrm>
        </p:spPr>
        <p:txBody>
          <a:bodyPr>
            <a:normAutofit/>
          </a:bodyPr>
          <a:lstStyle/>
          <a:p>
            <a:pPr>
              <a:defRPr/>
            </a:pPr>
            <a:r>
              <a:rPr lang="en-US" sz="4800" b="1" dirty="0">
                <a:solidFill>
                  <a:schemeClr val="bg1"/>
                </a:solidFill>
              </a:rPr>
              <a:t>Objectives</a:t>
            </a:r>
            <a:endParaRPr lang="el-GR" sz="4800"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D962645-3E34-A71C-6B23-C4B52900105A}"/>
            </a:ext>
          </a:extLst>
        </p:cNvPr>
        <p:cNvGrpSpPr/>
        <p:nvPr/>
      </p:nvGrpSpPr>
      <p:grpSpPr bwMode="auto">
        <a:xfrm>
          <a:off x="0" y="0"/>
          <a:ext cx="0" cy="0"/>
          <a:chOff x="0" y="0"/>
          <a:chExt cx="0" cy="0"/>
        </a:xfrm>
      </p:grpSpPr>
      <p:pic>
        <p:nvPicPr>
          <p:cNvPr id="6" name="Picture 2" descr="TELENURSING_LOGO_final">
            <a:extLst>
              <a:ext uri="{FF2B5EF4-FFF2-40B4-BE49-F238E27FC236}">
                <a16:creationId xmlns:a16="http://schemas.microsoft.com/office/drawing/2014/main" id="{995010C6-6745-BF48-6197-173945B31D0F}"/>
              </a:ext>
            </a:extLst>
          </p:cNvPr>
          <p:cNvPicPr>
            <a:picLocks noChangeAspect="1" noChangeArrowheads="1"/>
          </p:cNvPicPr>
          <p:nvPr/>
        </p:nvPicPr>
        <p:blipFill>
          <a:blip r:embed="rId2"/>
          <a:stretch/>
        </p:blipFill>
        <p:spPr bwMode="auto">
          <a:xfrm>
            <a:off x="10416480" y="5819400"/>
            <a:ext cx="1625568" cy="844450"/>
          </a:xfrm>
          <a:prstGeom prst="rect">
            <a:avLst/>
          </a:prstGeom>
          <a:noFill/>
          <a:ln>
            <a:noFill/>
          </a:ln>
        </p:spPr>
      </p:pic>
      <p:pic>
        <p:nvPicPr>
          <p:cNvPr id="7" name="Slika 6">
            <a:extLst>
              <a:ext uri="{FF2B5EF4-FFF2-40B4-BE49-F238E27FC236}">
                <a16:creationId xmlns:a16="http://schemas.microsoft.com/office/drawing/2014/main" id="{FD6A99CD-3F2D-1AA8-5E17-09A744BE4EF3}"/>
              </a:ext>
            </a:extLst>
          </p:cNvPr>
          <p:cNvPicPr>
            <a:picLocks noChangeAspect="1"/>
          </p:cNvPicPr>
          <p:nvPr/>
        </p:nvPicPr>
        <p:blipFill>
          <a:blip r:embed="rId3"/>
          <a:stretch/>
        </p:blipFill>
        <p:spPr bwMode="auto">
          <a:xfrm>
            <a:off x="177798" y="6303702"/>
            <a:ext cx="1803400" cy="378345"/>
          </a:xfrm>
          <a:prstGeom prst="rect">
            <a:avLst/>
          </a:prstGeom>
        </p:spPr>
      </p:pic>
      <p:sp>
        <p:nvSpPr>
          <p:cNvPr id="5" name="Rectangle 19">
            <a:extLst>
              <a:ext uri="{FF2B5EF4-FFF2-40B4-BE49-F238E27FC236}">
                <a16:creationId xmlns:a16="http://schemas.microsoft.com/office/drawing/2014/main" id="{8CAEFCA0-E255-3DA4-4E11-59B2C4175F15}"/>
              </a:ext>
            </a:extLst>
          </p:cNvPr>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a:extLst>
              <a:ext uri="{FF2B5EF4-FFF2-40B4-BE49-F238E27FC236}">
                <a16:creationId xmlns:a16="http://schemas.microsoft.com/office/drawing/2014/main" id="{273C8F9A-4019-E14F-6A93-7B637A023923}"/>
              </a:ext>
            </a:extLst>
          </p:cNvPr>
          <p:cNvSpPr>
            <a:spLocks noGrp="1"/>
          </p:cNvSpPr>
          <p:nvPr>
            <p:ph type="title"/>
          </p:nvPr>
        </p:nvSpPr>
        <p:spPr bwMode="auto">
          <a:xfrm>
            <a:off x="1255531" y="965071"/>
            <a:ext cx="10264697" cy="1212102"/>
          </a:xfrm>
        </p:spPr>
        <p:txBody>
          <a:bodyPr>
            <a:normAutofit/>
          </a:bodyPr>
          <a:lstStyle/>
          <a:p>
            <a:pPr>
              <a:defRPr/>
            </a:pPr>
            <a:r>
              <a:rPr lang="en-GB" sz="4800" b="1" dirty="0">
                <a:solidFill>
                  <a:schemeClr val="bg1"/>
                </a:solidFill>
              </a:rPr>
              <a:t>Types of sensors in RPMS</a:t>
            </a:r>
            <a:endParaRPr lang="el-GR" sz="4800" b="1" dirty="0">
              <a:solidFill>
                <a:schemeClr val="bg1"/>
              </a:solidFill>
            </a:endParaRPr>
          </a:p>
        </p:txBody>
      </p:sp>
      <p:pic>
        <p:nvPicPr>
          <p:cNvPr id="12" name="Graphic 1">
            <a:extLst>
              <a:ext uri="{FF2B5EF4-FFF2-40B4-BE49-F238E27FC236}">
                <a16:creationId xmlns:a16="http://schemas.microsoft.com/office/drawing/2014/main" id="{16EF8823-634B-F3AD-0D70-82D148E166F0}"/>
              </a:ext>
            </a:extLst>
          </p:cNvPr>
          <p:cNvPicPr>
            <a:picLocks noGrp="1" noChangeAspect="1"/>
          </p:cNvPicPr>
          <p:nvPr>
            <p:ph idx="1"/>
          </p:nvPr>
        </p:nvPicPr>
        <p:blipFill>
          <a:blip r:embed="rId4"/>
          <a:stretch/>
        </p:blipFill>
        <p:spPr bwMode="auto">
          <a:xfrm>
            <a:off x="2089289" y="2197912"/>
            <a:ext cx="7737087" cy="4351338"/>
          </a:xfrm>
          <a:prstGeom prst="rect">
            <a:avLst/>
          </a:prstGeom>
        </p:spPr>
      </p:pic>
    </p:spTree>
    <p:extLst>
      <p:ext uri="{BB962C8B-B14F-4D97-AF65-F5344CB8AC3E}">
        <p14:creationId xmlns:p14="http://schemas.microsoft.com/office/powerpoint/2010/main" val="3738760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5E9883C-9D08-0135-7C56-B92FA42B2CA6}"/>
            </a:ext>
          </a:extLst>
        </p:cNvPr>
        <p:cNvGrpSpPr/>
        <p:nvPr/>
      </p:nvGrpSpPr>
      <p:grpSpPr bwMode="auto">
        <a:xfrm>
          <a:off x="0" y="0"/>
          <a:ext cx="0" cy="0"/>
          <a:chOff x="0" y="0"/>
          <a:chExt cx="0" cy="0"/>
        </a:xfrm>
      </p:grpSpPr>
      <p:pic>
        <p:nvPicPr>
          <p:cNvPr id="7" name="Slika 6">
            <a:extLst>
              <a:ext uri="{FF2B5EF4-FFF2-40B4-BE49-F238E27FC236}">
                <a16:creationId xmlns:a16="http://schemas.microsoft.com/office/drawing/2014/main" id="{D792CB51-9ECB-595F-1BFE-616984A0FC33}"/>
              </a:ext>
            </a:extLst>
          </p:cNvPr>
          <p:cNvPicPr>
            <a:picLocks noChangeAspect="1"/>
          </p:cNvPicPr>
          <p:nvPr/>
        </p:nvPicPr>
        <p:blipFill>
          <a:blip r:embed="rId2"/>
          <a:stretch/>
        </p:blipFill>
        <p:spPr bwMode="auto">
          <a:xfrm>
            <a:off x="8441603" y="5594833"/>
            <a:ext cx="3428663" cy="720019"/>
          </a:xfrm>
          <a:prstGeom prst="rect">
            <a:avLst/>
          </a:prstGeom>
        </p:spPr>
      </p:pic>
      <p:sp>
        <p:nvSpPr>
          <p:cNvPr id="10" name="Τίτλος 9">
            <a:extLst>
              <a:ext uri="{FF2B5EF4-FFF2-40B4-BE49-F238E27FC236}">
                <a16:creationId xmlns:a16="http://schemas.microsoft.com/office/drawing/2014/main" id="{83FB2BAC-8035-CBF8-BC26-FFAC757CE17B}"/>
              </a:ext>
            </a:extLst>
          </p:cNvPr>
          <p:cNvSpPr>
            <a:spLocks noGrp="1"/>
          </p:cNvSpPr>
          <p:nvPr>
            <p:ph type="title"/>
          </p:nvPr>
        </p:nvSpPr>
        <p:spPr bwMode="auto">
          <a:xfrm>
            <a:off x="536895" y="1057366"/>
            <a:ext cx="10414233" cy="1325563"/>
          </a:xfrm>
        </p:spPr>
        <p:txBody>
          <a:bodyPr>
            <a:normAutofit/>
          </a:bodyPr>
          <a:lstStyle/>
          <a:p>
            <a:pPr marL="114300" indent="0">
              <a:defRPr/>
            </a:pPr>
            <a:r>
              <a:rPr lang="en-US" b="1" dirty="0"/>
              <a:t>Unit 4. </a:t>
            </a:r>
            <a:r>
              <a:rPr lang="en-US" b="1" dirty="0" err="1"/>
              <a:t>Telemedic</a:t>
            </a:r>
            <a:r>
              <a:rPr lang="el-GR" b="1" dirty="0"/>
              <a:t>ι</a:t>
            </a:r>
            <a:r>
              <a:rPr lang="en-US" b="1" dirty="0"/>
              <a:t>ne and </a:t>
            </a:r>
            <a:r>
              <a:rPr lang="en-US" b="1" dirty="0" err="1"/>
              <a:t>TeleCare</a:t>
            </a:r>
            <a:br>
              <a:rPr lang="en-US" dirty="0"/>
            </a:br>
            <a:endParaRPr lang="el-GR" dirty="0"/>
          </a:p>
        </p:txBody>
      </p:sp>
      <p:pic>
        <p:nvPicPr>
          <p:cNvPr id="1026" name="Picture 2" descr="TELENURSING_LOGO_final">
            <a:extLst>
              <a:ext uri="{FF2B5EF4-FFF2-40B4-BE49-F238E27FC236}">
                <a16:creationId xmlns:a16="http://schemas.microsoft.com/office/drawing/2014/main" id="{05E02F3C-3565-FE12-817A-C56B6A4AF7E3}"/>
              </a:ext>
            </a:extLst>
          </p:cNvPr>
          <p:cNvPicPr>
            <a:picLocks noChangeAspect="1" noChangeArrowheads="1"/>
          </p:cNvPicPr>
          <p:nvPr/>
        </p:nvPicPr>
        <p:blipFill>
          <a:blip r:embed="rId3"/>
          <a:stretch/>
        </p:blipFill>
        <p:spPr bwMode="auto">
          <a:xfrm>
            <a:off x="6355638" y="2474528"/>
            <a:ext cx="4739081" cy="2461860"/>
          </a:xfrm>
          <a:prstGeom prst="rect">
            <a:avLst/>
          </a:prstGeom>
          <a:noFill/>
          <a:ln>
            <a:noFill/>
          </a:ln>
        </p:spPr>
      </p:pic>
    </p:spTree>
    <p:extLst>
      <p:ext uri="{BB962C8B-B14F-4D97-AF65-F5344CB8AC3E}">
        <p14:creationId xmlns:p14="http://schemas.microsoft.com/office/powerpoint/2010/main" val="898774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9DDC30C-7A24-F9FB-D8DE-963614E995E8}"/>
            </a:ext>
          </a:extLst>
        </p:cNvPr>
        <p:cNvGrpSpPr/>
        <p:nvPr/>
      </p:nvGrpSpPr>
      <p:grpSpPr bwMode="auto">
        <a:xfrm>
          <a:off x="0" y="0"/>
          <a:ext cx="0" cy="0"/>
          <a:chOff x="0" y="0"/>
          <a:chExt cx="0" cy="0"/>
        </a:xfrm>
      </p:grpSpPr>
      <p:sp>
        <p:nvSpPr>
          <p:cNvPr id="3" name="Θέση περιεχομένου 2">
            <a:extLst>
              <a:ext uri="{FF2B5EF4-FFF2-40B4-BE49-F238E27FC236}">
                <a16:creationId xmlns:a16="http://schemas.microsoft.com/office/drawing/2014/main" id="{4624FC45-34E5-B416-72F9-5C90D2CE6041}"/>
              </a:ext>
            </a:extLst>
          </p:cNvPr>
          <p:cNvSpPr>
            <a:spLocks noGrp="1"/>
          </p:cNvSpPr>
          <p:nvPr>
            <p:ph idx="1"/>
          </p:nvPr>
        </p:nvSpPr>
        <p:spPr bwMode="auto">
          <a:xfrm>
            <a:off x="661922" y="2276872"/>
            <a:ext cx="10858306" cy="3816424"/>
          </a:xfrm>
        </p:spPr>
        <p:txBody>
          <a:bodyPr>
            <a:normAutofit/>
          </a:bodyPr>
          <a:lstStyle/>
          <a:p>
            <a:pPr marL="0" indent="0" algn="just">
              <a:buNone/>
              <a:defRPr/>
            </a:pPr>
            <a:r>
              <a:rPr lang="en-GB" sz="2000" dirty="0"/>
              <a:t>Telemedicine utilizes information and telecommunications technology to transfer medical information for diagnosis, therapy and education. The medical information may include images, live video and audio, video and sound files, patient medical records, and output data from medical devices. The transfer may involve interactive video and audio communication between patients and medical professionals, or between those professionals without patient participation. Alternatively, it may simply describe the transmission of patient data either from monitoring devices (telemetry) or from medical histories (electronic patient records). Those taking part in the transfer may be located in a GP surgery, a hospital clinic or some other environment if the occasion is an emergency .</a:t>
            </a:r>
            <a:endParaRPr lang="el-GR" dirty="0"/>
          </a:p>
        </p:txBody>
      </p:sp>
      <p:pic>
        <p:nvPicPr>
          <p:cNvPr id="6" name="Picture 2" descr="TELENURSING_LOGO_final">
            <a:extLst>
              <a:ext uri="{FF2B5EF4-FFF2-40B4-BE49-F238E27FC236}">
                <a16:creationId xmlns:a16="http://schemas.microsoft.com/office/drawing/2014/main" id="{C21194F9-6B3B-C070-A8A1-2F2E847330A3}"/>
              </a:ext>
            </a:extLst>
          </p:cNvPr>
          <p:cNvPicPr>
            <a:picLocks noChangeAspect="1" noChangeArrowheads="1"/>
          </p:cNvPicPr>
          <p:nvPr/>
        </p:nvPicPr>
        <p:blipFill>
          <a:blip r:embed="rId2"/>
          <a:stretch/>
        </p:blipFill>
        <p:spPr bwMode="auto">
          <a:xfrm>
            <a:off x="9264352" y="5225270"/>
            <a:ext cx="2501362" cy="1299408"/>
          </a:xfrm>
          <a:prstGeom prst="rect">
            <a:avLst/>
          </a:prstGeom>
          <a:noFill/>
          <a:ln>
            <a:noFill/>
          </a:ln>
        </p:spPr>
      </p:pic>
      <p:pic>
        <p:nvPicPr>
          <p:cNvPr id="7" name="Slika 6">
            <a:extLst>
              <a:ext uri="{FF2B5EF4-FFF2-40B4-BE49-F238E27FC236}">
                <a16:creationId xmlns:a16="http://schemas.microsoft.com/office/drawing/2014/main" id="{CCC865A5-43C6-69BF-B957-C0BD230DB272}"/>
              </a:ext>
            </a:extLst>
          </p:cNvPr>
          <p:cNvPicPr>
            <a:picLocks noChangeAspect="1"/>
          </p:cNvPicPr>
          <p:nvPr/>
        </p:nvPicPr>
        <p:blipFill>
          <a:blip r:embed="rId3"/>
          <a:stretch/>
        </p:blipFill>
        <p:spPr bwMode="auto">
          <a:xfrm>
            <a:off x="177798" y="6303702"/>
            <a:ext cx="1803400" cy="378345"/>
          </a:xfrm>
          <a:prstGeom prst="rect">
            <a:avLst/>
          </a:prstGeom>
        </p:spPr>
      </p:pic>
      <p:sp>
        <p:nvSpPr>
          <p:cNvPr id="5" name="Rectangle 19">
            <a:extLst>
              <a:ext uri="{FF2B5EF4-FFF2-40B4-BE49-F238E27FC236}">
                <a16:creationId xmlns:a16="http://schemas.microsoft.com/office/drawing/2014/main" id="{448B269C-E127-7B18-4448-08F320AC6300}"/>
              </a:ext>
            </a:extLst>
          </p:cNvPr>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a:extLst>
              <a:ext uri="{FF2B5EF4-FFF2-40B4-BE49-F238E27FC236}">
                <a16:creationId xmlns:a16="http://schemas.microsoft.com/office/drawing/2014/main" id="{B7EE1F47-F7C5-6CBB-36B0-2EE36EFBFC30}"/>
              </a:ext>
            </a:extLst>
          </p:cNvPr>
          <p:cNvSpPr>
            <a:spLocks noGrp="1"/>
          </p:cNvSpPr>
          <p:nvPr>
            <p:ph type="title"/>
          </p:nvPr>
        </p:nvSpPr>
        <p:spPr bwMode="auto">
          <a:xfrm>
            <a:off x="1255531" y="965071"/>
            <a:ext cx="10264697" cy="1212102"/>
          </a:xfrm>
        </p:spPr>
        <p:txBody>
          <a:bodyPr>
            <a:normAutofit/>
          </a:bodyPr>
          <a:lstStyle/>
          <a:p>
            <a:pPr>
              <a:defRPr/>
            </a:pPr>
            <a:r>
              <a:rPr lang="en-GB" sz="4800" b="1" dirty="0">
                <a:solidFill>
                  <a:schemeClr val="bg1"/>
                </a:solidFill>
              </a:rPr>
              <a:t>Telemedicine</a:t>
            </a:r>
            <a:endParaRPr lang="el-GR" sz="4800" b="1" dirty="0">
              <a:solidFill>
                <a:schemeClr val="bg1"/>
              </a:solidFill>
            </a:endParaRPr>
          </a:p>
        </p:txBody>
      </p:sp>
    </p:spTree>
    <p:extLst>
      <p:ext uri="{BB962C8B-B14F-4D97-AF65-F5344CB8AC3E}">
        <p14:creationId xmlns:p14="http://schemas.microsoft.com/office/powerpoint/2010/main" val="1574247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0B2055D-9FC0-9AA4-F3DA-6E345944A360}"/>
            </a:ext>
          </a:extLst>
        </p:cNvPr>
        <p:cNvGrpSpPr/>
        <p:nvPr/>
      </p:nvGrpSpPr>
      <p:grpSpPr bwMode="auto">
        <a:xfrm>
          <a:off x="0" y="0"/>
          <a:ext cx="0" cy="0"/>
          <a:chOff x="0" y="0"/>
          <a:chExt cx="0" cy="0"/>
        </a:xfrm>
      </p:grpSpPr>
      <p:sp>
        <p:nvSpPr>
          <p:cNvPr id="3" name="Θέση περιεχομένου 2">
            <a:extLst>
              <a:ext uri="{FF2B5EF4-FFF2-40B4-BE49-F238E27FC236}">
                <a16:creationId xmlns:a16="http://schemas.microsoft.com/office/drawing/2014/main" id="{311E608A-18F3-3888-9393-67E44CADC035}"/>
              </a:ext>
            </a:extLst>
          </p:cNvPr>
          <p:cNvSpPr>
            <a:spLocks noGrp="1"/>
          </p:cNvSpPr>
          <p:nvPr>
            <p:ph idx="1"/>
          </p:nvPr>
        </p:nvSpPr>
        <p:spPr bwMode="auto">
          <a:xfrm>
            <a:off x="644055" y="2276871"/>
            <a:ext cx="10782969" cy="3945413"/>
          </a:xfrm>
        </p:spPr>
        <p:txBody>
          <a:bodyPr>
            <a:normAutofit/>
          </a:bodyPr>
          <a:lstStyle/>
          <a:p>
            <a:pPr marL="0" indent="0" algn="just">
              <a:buNone/>
              <a:defRPr/>
            </a:pPr>
            <a:r>
              <a:rPr lang="en-GB" sz="2000" dirty="0"/>
              <a:t>Telehealth is the use of information and communication technologies to transfer healthcare information for the delivery of clinical, administrative and educational services. Extension to include administrative healthcare information recognizes the use of telematic services to transfer demographic and operational information that may have little or no clinical content. Similarly, while distance learning courses for healthcare professionals are covered by the banner of telehealth, components of these courses may concentrate on health policy or other non-clinical topics. In contrast, the term telecare is often used to describe the application of telemedicine to deliver medical services to patients in their own homes or supervised institutions. Telecare: Telecare utilizes information and communication technologies to transfer medical information for the diagnosis and therapy of patients in their place of domicile.</a:t>
            </a:r>
          </a:p>
        </p:txBody>
      </p:sp>
      <p:pic>
        <p:nvPicPr>
          <p:cNvPr id="6" name="Picture 2" descr="TELENURSING_LOGO_final">
            <a:extLst>
              <a:ext uri="{FF2B5EF4-FFF2-40B4-BE49-F238E27FC236}">
                <a16:creationId xmlns:a16="http://schemas.microsoft.com/office/drawing/2014/main" id="{A5D222A1-3912-9FC7-70F1-44777CE89C7C}"/>
              </a:ext>
            </a:extLst>
          </p:cNvPr>
          <p:cNvPicPr>
            <a:picLocks noChangeAspect="1" noChangeArrowheads="1"/>
          </p:cNvPicPr>
          <p:nvPr/>
        </p:nvPicPr>
        <p:blipFill>
          <a:blip r:embed="rId2"/>
          <a:stretch/>
        </p:blipFill>
        <p:spPr bwMode="auto">
          <a:xfrm>
            <a:off x="10200456" y="5810898"/>
            <a:ext cx="1709274" cy="887934"/>
          </a:xfrm>
          <a:prstGeom prst="rect">
            <a:avLst/>
          </a:prstGeom>
          <a:noFill/>
          <a:ln>
            <a:noFill/>
          </a:ln>
        </p:spPr>
      </p:pic>
      <p:pic>
        <p:nvPicPr>
          <p:cNvPr id="7" name="Slika 6">
            <a:extLst>
              <a:ext uri="{FF2B5EF4-FFF2-40B4-BE49-F238E27FC236}">
                <a16:creationId xmlns:a16="http://schemas.microsoft.com/office/drawing/2014/main" id="{0336E92C-0691-63D7-6417-BA99D38F3144}"/>
              </a:ext>
            </a:extLst>
          </p:cNvPr>
          <p:cNvPicPr>
            <a:picLocks noChangeAspect="1"/>
          </p:cNvPicPr>
          <p:nvPr/>
        </p:nvPicPr>
        <p:blipFill>
          <a:blip r:embed="rId3"/>
          <a:stretch/>
        </p:blipFill>
        <p:spPr bwMode="auto">
          <a:xfrm>
            <a:off x="177798" y="6303702"/>
            <a:ext cx="1803400" cy="378345"/>
          </a:xfrm>
          <a:prstGeom prst="rect">
            <a:avLst/>
          </a:prstGeom>
        </p:spPr>
      </p:pic>
      <p:sp>
        <p:nvSpPr>
          <p:cNvPr id="5" name="Rectangle 19">
            <a:extLst>
              <a:ext uri="{FF2B5EF4-FFF2-40B4-BE49-F238E27FC236}">
                <a16:creationId xmlns:a16="http://schemas.microsoft.com/office/drawing/2014/main" id="{CF5E8FEF-199D-0D20-8837-57ED7320D05D}"/>
              </a:ext>
            </a:extLst>
          </p:cNvPr>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a:extLst>
              <a:ext uri="{FF2B5EF4-FFF2-40B4-BE49-F238E27FC236}">
                <a16:creationId xmlns:a16="http://schemas.microsoft.com/office/drawing/2014/main" id="{9EF85BE5-6075-61AD-6F24-C5BE1E3C9243}"/>
              </a:ext>
            </a:extLst>
          </p:cNvPr>
          <p:cNvSpPr>
            <a:spLocks noGrp="1"/>
          </p:cNvSpPr>
          <p:nvPr>
            <p:ph type="title"/>
          </p:nvPr>
        </p:nvSpPr>
        <p:spPr bwMode="auto">
          <a:xfrm>
            <a:off x="1255531" y="965071"/>
            <a:ext cx="10264697" cy="1009406"/>
          </a:xfrm>
        </p:spPr>
        <p:txBody>
          <a:bodyPr>
            <a:normAutofit/>
          </a:bodyPr>
          <a:lstStyle/>
          <a:p>
            <a:pPr>
              <a:defRPr/>
            </a:pPr>
            <a:r>
              <a:rPr lang="en-GB" sz="4800" b="1" dirty="0">
                <a:solidFill>
                  <a:schemeClr val="bg1"/>
                </a:solidFill>
              </a:rPr>
              <a:t>Telehealth</a:t>
            </a:r>
            <a:endParaRPr lang="el-GR" sz="4800" b="1" dirty="0">
              <a:solidFill>
                <a:schemeClr val="bg1"/>
              </a:solidFill>
            </a:endParaRPr>
          </a:p>
        </p:txBody>
      </p:sp>
    </p:spTree>
    <p:extLst>
      <p:ext uri="{BB962C8B-B14F-4D97-AF65-F5344CB8AC3E}">
        <p14:creationId xmlns:p14="http://schemas.microsoft.com/office/powerpoint/2010/main" val="4059458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Θέση περιεχομένου 2"/>
          <p:cNvSpPr>
            <a:spLocks noGrp="1"/>
          </p:cNvSpPr>
          <p:nvPr>
            <p:ph idx="1"/>
          </p:nvPr>
        </p:nvSpPr>
        <p:spPr bwMode="auto">
          <a:xfrm>
            <a:off x="695400" y="2332224"/>
            <a:ext cx="10515600" cy="3816424"/>
          </a:xfrm>
        </p:spPr>
        <p:txBody>
          <a:bodyPr>
            <a:normAutofit fontScale="40000" lnSpcReduction="20000"/>
          </a:bodyPr>
          <a:lstStyle/>
          <a:p>
            <a:pPr>
              <a:defRPr/>
            </a:pPr>
            <a:r>
              <a:rPr lang="it-IT"/>
              <a:t>Monitoring mental conditions through telecare involves the use of technology to collect and transmit relevant data about an individual's mental health remotely. This approach can be particularly beneficial for continuous and real-time monitoring, especially in situations where regular in-person visits may be challenging.</a:t>
            </a:r>
            <a:endParaRPr lang="el-GR"/>
          </a:p>
          <a:p>
            <a:pPr>
              <a:defRPr/>
            </a:pPr>
            <a:r>
              <a:rPr lang="en-GB"/>
              <a:t>  </a:t>
            </a:r>
            <a:r>
              <a:rPr lang="en-GB" b="1"/>
              <a:t>Data Collection:</a:t>
            </a:r>
            <a:endParaRPr lang="el-GR"/>
          </a:p>
          <a:p>
            <a:pPr lvl="0">
              <a:defRPr/>
            </a:pPr>
            <a:r>
              <a:rPr lang="en-GB" b="1"/>
              <a:t>Wearable Devices:</a:t>
            </a:r>
            <a:r>
              <a:rPr lang="en-GB"/>
              <a:t> Individuals may use wearable devices, such as smartwatches or fitness trackers, equipped with sensors to monitor various physiological indicators like heart rate, sleep patterns, and activity levels.</a:t>
            </a:r>
            <a:endParaRPr lang="el-GR"/>
          </a:p>
          <a:p>
            <a:pPr lvl="0">
              <a:defRPr/>
            </a:pPr>
            <a:r>
              <a:rPr lang="en-GB" b="1"/>
              <a:t>Mobile Apps:</a:t>
            </a:r>
            <a:r>
              <a:rPr lang="en-GB"/>
              <a:t> Specialized applications may be employed to gather self-reported data, mood tracking, medication adherence, and other relevant information directly from the individual.</a:t>
            </a:r>
            <a:endParaRPr lang="el-GR"/>
          </a:p>
          <a:p>
            <a:pPr lvl="0">
              <a:defRPr/>
            </a:pPr>
            <a:r>
              <a:rPr lang="en-GB" b="1"/>
              <a:t>Virtual Assessments:</a:t>
            </a:r>
            <a:r>
              <a:rPr lang="en-GB"/>
              <a:t> Teleconsultations can be utilized for virtual assessments and consultations with mental health professionals.</a:t>
            </a:r>
            <a:endParaRPr lang="el-GR"/>
          </a:p>
          <a:p>
            <a:pPr>
              <a:defRPr/>
            </a:pPr>
            <a:r>
              <a:rPr lang="en-GB"/>
              <a:t>  </a:t>
            </a:r>
            <a:r>
              <a:rPr lang="en-GB" b="1"/>
              <a:t>Alerts and Notifications:</a:t>
            </a:r>
            <a:endParaRPr lang="el-GR"/>
          </a:p>
          <a:p>
            <a:pPr lvl="0">
              <a:defRPr/>
            </a:pPr>
            <a:r>
              <a:rPr lang="en-GB" b="1"/>
              <a:t>Automated Alerts:</a:t>
            </a:r>
            <a:r>
              <a:rPr lang="en-GB"/>
              <a:t> Algorithms can be designed to detect significant changes or deviations from baseline data. Automated alerts are then generated to notify healthcare providers, caregivers, or the individuals themselves.</a:t>
            </a:r>
            <a:endParaRPr lang="el-GR"/>
          </a:p>
          <a:p>
            <a:pPr lvl="0">
              <a:defRPr/>
            </a:pPr>
            <a:r>
              <a:rPr lang="en-GB" b="1"/>
              <a:t>Customizable Thresholds:</a:t>
            </a:r>
            <a:r>
              <a:rPr lang="en-GB"/>
              <a:t> Thresholds for various parameters can be set based on an individual's baseline and the specific requirements of their mental health treatment plan.</a:t>
            </a:r>
            <a:endParaRPr lang="el-GR"/>
          </a:p>
          <a:p>
            <a:pPr>
              <a:defRPr/>
            </a:pPr>
            <a:r>
              <a:rPr lang="en-GB" b="1"/>
              <a:t>Communication and Feedback:</a:t>
            </a:r>
            <a:endParaRPr lang="el-GR"/>
          </a:p>
          <a:p>
            <a:pPr lvl="0">
              <a:defRPr/>
            </a:pPr>
            <a:r>
              <a:rPr lang="en-GB" b="1"/>
              <a:t>Telecommunication:</a:t>
            </a:r>
            <a:r>
              <a:rPr lang="en-GB"/>
              <a:t> Regular virtual check-ins or therapy sessions can be conducted through video calls, allowing mental health professionals to interact with their clients remotely.</a:t>
            </a:r>
            <a:endParaRPr lang="el-GR"/>
          </a:p>
          <a:p>
            <a:pPr>
              <a:defRPr/>
            </a:pPr>
            <a:r>
              <a:rPr lang="en-GB"/>
              <a:t> </a:t>
            </a:r>
            <a:endParaRPr lang="el-GR"/>
          </a:p>
          <a:p>
            <a:pPr>
              <a:defRPr/>
            </a:pPr>
            <a:endParaRPr lang="el-GR"/>
          </a:p>
        </p:txBody>
      </p:sp>
      <p:pic>
        <p:nvPicPr>
          <p:cNvPr id="6" name="Picture 2" descr="TELENURSING_LOGO_final"/>
          <p:cNvPicPr>
            <a:picLocks noChangeAspect="1" noChangeArrowheads="1"/>
          </p:cNvPicPr>
          <p:nvPr/>
        </p:nvPicPr>
        <p:blipFill>
          <a:blip r:embed="rId2"/>
          <a:stretch/>
        </p:blipFill>
        <p:spPr bwMode="auto">
          <a:xfrm>
            <a:off x="9264352" y="5225270"/>
            <a:ext cx="2501362" cy="1299408"/>
          </a:xfrm>
          <a:prstGeom prst="rect">
            <a:avLst/>
          </a:prstGeom>
          <a:noFill/>
          <a:ln>
            <a:noFill/>
          </a:ln>
        </p:spPr>
      </p:pic>
      <p:pic>
        <p:nvPicPr>
          <p:cNvPr id="7" name="Slika 6"/>
          <p:cNvPicPr>
            <a:picLocks noChangeAspect="1"/>
          </p:cNvPicPr>
          <p:nvPr/>
        </p:nvPicPr>
        <p:blipFill>
          <a:blip r:embed="rId3"/>
          <a:stretch/>
        </p:blipFill>
        <p:spPr bwMode="auto">
          <a:xfrm>
            <a:off x="177798" y="6303702"/>
            <a:ext cx="1803400" cy="378345"/>
          </a:xfrm>
          <a:prstGeom prst="rect">
            <a:avLst/>
          </a:prstGeom>
        </p:spPr>
      </p:pic>
      <p:sp>
        <p:nvSpPr>
          <p:cNvPr id="5" name="Rectangle 19"/>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p:cNvSpPr>
            <a:spLocks noGrp="1"/>
          </p:cNvSpPr>
          <p:nvPr>
            <p:ph type="title"/>
          </p:nvPr>
        </p:nvSpPr>
        <p:spPr bwMode="auto">
          <a:xfrm>
            <a:off x="1255531" y="965071"/>
            <a:ext cx="10264697" cy="1212102"/>
          </a:xfrm>
        </p:spPr>
        <p:txBody>
          <a:bodyPr>
            <a:normAutofit/>
          </a:bodyPr>
          <a:lstStyle/>
          <a:p>
            <a:pPr>
              <a:defRPr/>
            </a:pPr>
            <a:r>
              <a:rPr lang="it-IT" sz="4800" b="1" dirty="0">
                <a:solidFill>
                  <a:schemeClr val="bg1"/>
                </a:solidFill>
              </a:rPr>
              <a:t>Aim</a:t>
            </a:r>
            <a:endParaRPr lang="el-GR" sz="4800" b="1"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5B3A60E-6FF4-4549-A44E-4B2A5B8533A2}"/>
            </a:ext>
          </a:extLst>
        </p:cNvPr>
        <p:cNvGrpSpPr/>
        <p:nvPr/>
      </p:nvGrpSpPr>
      <p:grpSpPr bwMode="auto">
        <a:xfrm>
          <a:off x="0" y="0"/>
          <a:ext cx="0" cy="0"/>
          <a:chOff x="0" y="0"/>
          <a:chExt cx="0" cy="0"/>
        </a:xfrm>
      </p:grpSpPr>
      <p:sp>
        <p:nvSpPr>
          <p:cNvPr id="3" name="Θέση περιεχομένου 2">
            <a:extLst>
              <a:ext uri="{FF2B5EF4-FFF2-40B4-BE49-F238E27FC236}">
                <a16:creationId xmlns:a16="http://schemas.microsoft.com/office/drawing/2014/main" id="{61F6B2FE-35E4-17D6-75C4-04622E16A347}"/>
              </a:ext>
            </a:extLst>
          </p:cNvPr>
          <p:cNvSpPr>
            <a:spLocks noGrp="1"/>
          </p:cNvSpPr>
          <p:nvPr>
            <p:ph idx="1"/>
          </p:nvPr>
        </p:nvSpPr>
        <p:spPr bwMode="auto">
          <a:xfrm>
            <a:off x="695400" y="2332224"/>
            <a:ext cx="10515600" cy="3816424"/>
          </a:xfrm>
        </p:spPr>
        <p:txBody>
          <a:bodyPr>
            <a:normAutofit fontScale="40000" lnSpcReduction="20000"/>
          </a:bodyPr>
          <a:lstStyle/>
          <a:p>
            <a:pPr>
              <a:defRPr/>
            </a:pPr>
            <a:r>
              <a:rPr lang="it-IT"/>
              <a:t>Monitoring mental conditions through telecare involves the use of technology to collect and transmit relevant data about an individual's mental health remotely. This approach can be particularly beneficial for continuous and real-time monitoring, especially in situations where regular in-person visits may be challenging.</a:t>
            </a:r>
            <a:endParaRPr lang="el-GR"/>
          </a:p>
          <a:p>
            <a:pPr>
              <a:defRPr/>
            </a:pPr>
            <a:r>
              <a:rPr lang="en-GB"/>
              <a:t>  </a:t>
            </a:r>
            <a:r>
              <a:rPr lang="en-GB" b="1"/>
              <a:t>Data Collection:</a:t>
            </a:r>
            <a:endParaRPr lang="el-GR"/>
          </a:p>
          <a:p>
            <a:pPr lvl="0">
              <a:defRPr/>
            </a:pPr>
            <a:r>
              <a:rPr lang="en-GB" b="1"/>
              <a:t>Wearable Devices:</a:t>
            </a:r>
            <a:r>
              <a:rPr lang="en-GB"/>
              <a:t> Individuals may use wearable devices, such as smartwatches or fitness trackers, equipped with sensors to monitor various physiological indicators like heart rate, sleep patterns, and activity levels.</a:t>
            </a:r>
            <a:endParaRPr lang="el-GR"/>
          </a:p>
          <a:p>
            <a:pPr lvl="0">
              <a:defRPr/>
            </a:pPr>
            <a:r>
              <a:rPr lang="en-GB" b="1"/>
              <a:t>Mobile Apps:</a:t>
            </a:r>
            <a:r>
              <a:rPr lang="en-GB"/>
              <a:t> Specialized applications may be employed to gather self-reported data, mood tracking, medication adherence, and other relevant information directly from the individual.</a:t>
            </a:r>
            <a:endParaRPr lang="el-GR"/>
          </a:p>
          <a:p>
            <a:pPr lvl="0">
              <a:defRPr/>
            </a:pPr>
            <a:r>
              <a:rPr lang="en-GB" b="1"/>
              <a:t>Virtual Assessments:</a:t>
            </a:r>
            <a:r>
              <a:rPr lang="en-GB"/>
              <a:t> Teleconsultations can be utilized for virtual assessments and consultations with mental health professionals.</a:t>
            </a:r>
            <a:endParaRPr lang="el-GR"/>
          </a:p>
          <a:p>
            <a:pPr>
              <a:defRPr/>
            </a:pPr>
            <a:r>
              <a:rPr lang="en-GB"/>
              <a:t>  </a:t>
            </a:r>
            <a:r>
              <a:rPr lang="en-GB" b="1"/>
              <a:t>Alerts and Notifications:</a:t>
            </a:r>
            <a:endParaRPr lang="el-GR"/>
          </a:p>
          <a:p>
            <a:pPr lvl="0">
              <a:defRPr/>
            </a:pPr>
            <a:r>
              <a:rPr lang="en-GB" b="1"/>
              <a:t>Automated Alerts:</a:t>
            </a:r>
            <a:r>
              <a:rPr lang="en-GB"/>
              <a:t> Algorithms can be designed to detect significant changes or deviations from baseline data. Automated alerts are then generated to notify healthcare providers, caregivers, or the individuals themselves.</a:t>
            </a:r>
            <a:endParaRPr lang="el-GR"/>
          </a:p>
          <a:p>
            <a:pPr lvl="0">
              <a:defRPr/>
            </a:pPr>
            <a:r>
              <a:rPr lang="en-GB" b="1"/>
              <a:t>Customizable Thresholds:</a:t>
            </a:r>
            <a:r>
              <a:rPr lang="en-GB"/>
              <a:t> Thresholds for various parameters can be set based on an individual's baseline and the specific requirements of their mental health treatment plan.</a:t>
            </a:r>
            <a:endParaRPr lang="el-GR"/>
          </a:p>
          <a:p>
            <a:pPr>
              <a:defRPr/>
            </a:pPr>
            <a:r>
              <a:rPr lang="en-GB" b="1"/>
              <a:t>Communication and Feedback:</a:t>
            </a:r>
            <a:endParaRPr lang="el-GR"/>
          </a:p>
          <a:p>
            <a:pPr lvl="0">
              <a:defRPr/>
            </a:pPr>
            <a:r>
              <a:rPr lang="en-GB" b="1"/>
              <a:t>Telecommunication:</a:t>
            </a:r>
            <a:r>
              <a:rPr lang="en-GB"/>
              <a:t> Regular virtual check-ins or therapy sessions can be conducted through video calls, allowing mental health professionals to interact with their clients remotely.</a:t>
            </a:r>
            <a:endParaRPr lang="el-GR"/>
          </a:p>
          <a:p>
            <a:pPr>
              <a:defRPr/>
            </a:pPr>
            <a:r>
              <a:rPr lang="en-GB"/>
              <a:t> </a:t>
            </a:r>
            <a:endParaRPr lang="el-GR"/>
          </a:p>
          <a:p>
            <a:pPr>
              <a:defRPr/>
            </a:pPr>
            <a:endParaRPr lang="el-GR"/>
          </a:p>
        </p:txBody>
      </p:sp>
      <p:pic>
        <p:nvPicPr>
          <p:cNvPr id="6" name="Picture 2" descr="TELENURSING_LOGO_final">
            <a:extLst>
              <a:ext uri="{FF2B5EF4-FFF2-40B4-BE49-F238E27FC236}">
                <a16:creationId xmlns:a16="http://schemas.microsoft.com/office/drawing/2014/main" id="{8E3215C9-CAA4-134D-7781-89A348EF1972}"/>
              </a:ext>
            </a:extLst>
          </p:cNvPr>
          <p:cNvPicPr>
            <a:picLocks noChangeAspect="1" noChangeArrowheads="1"/>
          </p:cNvPicPr>
          <p:nvPr/>
        </p:nvPicPr>
        <p:blipFill>
          <a:blip r:embed="rId2"/>
          <a:stretch/>
        </p:blipFill>
        <p:spPr bwMode="auto">
          <a:xfrm>
            <a:off x="9264352" y="5225270"/>
            <a:ext cx="2501362" cy="1299408"/>
          </a:xfrm>
          <a:prstGeom prst="rect">
            <a:avLst/>
          </a:prstGeom>
          <a:noFill/>
          <a:ln>
            <a:noFill/>
          </a:ln>
        </p:spPr>
      </p:pic>
      <p:pic>
        <p:nvPicPr>
          <p:cNvPr id="7" name="Slika 6">
            <a:extLst>
              <a:ext uri="{FF2B5EF4-FFF2-40B4-BE49-F238E27FC236}">
                <a16:creationId xmlns:a16="http://schemas.microsoft.com/office/drawing/2014/main" id="{765ADA65-9B2A-0D5A-A097-17480BBC32DE}"/>
              </a:ext>
            </a:extLst>
          </p:cNvPr>
          <p:cNvPicPr>
            <a:picLocks noChangeAspect="1"/>
          </p:cNvPicPr>
          <p:nvPr/>
        </p:nvPicPr>
        <p:blipFill>
          <a:blip r:embed="rId3"/>
          <a:stretch/>
        </p:blipFill>
        <p:spPr bwMode="auto">
          <a:xfrm>
            <a:off x="177798" y="6303702"/>
            <a:ext cx="1803400" cy="378345"/>
          </a:xfrm>
          <a:prstGeom prst="rect">
            <a:avLst/>
          </a:prstGeom>
        </p:spPr>
      </p:pic>
      <p:sp>
        <p:nvSpPr>
          <p:cNvPr id="5" name="Rectangle 19">
            <a:extLst>
              <a:ext uri="{FF2B5EF4-FFF2-40B4-BE49-F238E27FC236}">
                <a16:creationId xmlns:a16="http://schemas.microsoft.com/office/drawing/2014/main" id="{F76BFEB1-7600-0146-1435-0C5DBADCDFA2}"/>
              </a:ext>
            </a:extLst>
          </p:cNvPr>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a:extLst>
              <a:ext uri="{FF2B5EF4-FFF2-40B4-BE49-F238E27FC236}">
                <a16:creationId xmlns:a16="http://schemas.microsoft.com/office/drawing/2014/main" id="{6CC3353A-6F8C-CFDE-A496-4099A6C8CF8E}"/>
              </a:ext>
            </a:extLst>
          </p:cNvPr>
          <p:cNvSpPr>
            <a:spLocks noGrp="1"/>
          </p:cNvSpPr>
          <p:nvPr>
            <p:ph type="title"/>
          </p:nvPr>
        </p:nvSpPr>
        <p:spPr bwMode="auto">
          <a:xfrm>
            <a:off x="1255531" y="965071"/>
            <a:ext cx="10264697" cy="1212102"/>
          </a:xfrm>
        </p:spPr>
        <p:txBody>
          <a:bodyPr>
            <a:normAutofit/>
          </a:bodyPr>
          <a:lstStyle/>
          <a:p>
            <a:pPr>
              <a:defRPr/>
            </a:pPr>
            <a:r>
              <a:rPr lang="it-IT" sz="4800" b="1" dirty="0">
                <a:solidFill>
                  <a:schemeClr val="bg1"/>
                </a:solidFill>
              </a:rPr>
              <a:t>Objectives</a:t>
            </a:r>
            <a:endParaRPr lang="el-GR" sz="4800" b="1" dirty="0">
              <a:solidFill>
                <a:schemeClr val="bg1"/>
              </a:solidFill>
            </a:endParaRPr>
          </a:p>
        </p:txBody>
      </p:sp>
    </p:spTree>
    <p:extLst>
      <p:ext uri="{BB962C8B-B14F-4D97-AF65-F5344CB8AC3E}">
        <p14:creationId xmlns:p14="http://schemas.microsoft.com/office/powerpoint/2010/main" val="2727034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AD32714-B661-B0F2-E4AC-A214DB4D9E3A}"/>
            </a:ext>
          </a:extLst>
        </p:cNvPr>
        <p:cNvGrpSpPr/>
        <p:nvPr/>
      </p:nvGrpSpPr>
      <p:grpSpPr bwMode="auto">
        <a:xfrm>
          <a:off x="0" y="0"/>
          <a:ext cx="0" cy="0"/>
          <a:chOff x="0" y="0"/>
          <a:chExt cx="0" cy="0"/>
        </a:xfrm>
      </p:grpSpPr>
      <p:sp>
        <p:nvSpPr>
          <p:cNvPr id="3" name="Θέση περιεχομένου 2">
            <a:extLst>
              <a:ext uri="{FF2B5EF4-FFF2-40B4-BE49-F238E27FC236}">
                <a16:creationId xmlns:a16="http://schemas.microsoft.com/office/drawing/2014/main" id="{80C893DB-F29C-9DA2-CD7B-5868D12A9352}"/>
              </a:ext>
            </a:extLst>
          </p:cNvPr>
          <p:cNvSpPr>
            <a:spLocks noGrp="1"/>
          </p:cNvSpPr>
          <p:nvPr>
            <p:ph idx="1"/>
          </p:nvPr>
        </p:nvSpPr>
        <p:spPr bwMode="auto">
          <a:xfrm>
            <a:off x="695400" y="2332224"/>
            <a:ext cx="10515600" cy="3816424"/>
          </a:xfrm>
        </p:spPr>
        <p:txBody>
          <a:bodyPr>
            <a:normAutofit/>
          </a:bodyPr>
          <a:lstStyle/>
          <a:p>
            <a:pPr marL="0" indent="0">
              <a:buNone/>
              <a:defRPr/>
            </a:pPr>
            <a:r>
              <a:rPr lang="it-IT" sz="2000" dirty="0"/>
              <a:t>• teleconsultation;</a:t>
            </a:r>
          </a:p>
          <a:p>
            <a:pPr marL="0" indent="0">
              <a:buNone/>
              <a:defRPr/>
            </a:pPr>
            <a:r>
              <a:rPr lang="it-IT" sz="2000" dirty="0"/>
              <a:t>• tele-education;</a:t>
            </a:r>
          </a:p>
          <a:p>
            <a:pPr marL="0" indent="0">
              <a:buNone/>
              <a:defRPr/>
            </a:pPr>
            <a:r>
              <a:rPr lang="it-IT" sz="2000" dirty="0"/>
              <a:t>• telemonitoring;</a:t>
            </a:r>
          </a:p>
          <a:p>
            <a:pPr marL="0" indent="0">
              <a:buNone/>
              <a:defRPr/>
            </a:pPr>
            <a:r>
              <a:rPr lang="it-IT" sz="2000" dirty="0"/>
              <a:t>• telesurgery</a:t>
            </a:r>
          </a:p>
          <a:p>
            <a:pPr>
              <a:defRPr/>
            </a:pPr>
            <a:endParaRPr lang="el-GR" dirty="0"/>
          </a:p>
          <a:p>
            <a:pPr>
              <a:defRPr/>
            </a:pPr>
            <a:endParaRPr lang="el-GR" dirty="0"/>
          </a:p>
        </p:txBody>
      </p:sp>
      <p:pic>
        <p:nvPicPr>
          <p:cNvPr id="6" name="Picture 2" descr="TELENURSING_LOGO_final">
            <a:extLst>
              <a:ext uri="{FF2B5EF4-FFF2-40B4-BE49-F238E27FC236}">
                <a16:creationId xmlns:a16="http://schemas.microsoft.com/office/drawing/2014/main" id="{0E81DD7E-10F8-0D22-4325-3C291B7BE842}"/>
              </a:ext>
            </a:extLst>
          </p:cNvPr>
          <p:cNvPicPr>
            <a:picLocks noChangeAspect="1" noChangeArrowheads="1"/>
          </p:cNvPicPr>
          <p:nvPr/>
        </p:nvPicPr>
        <p:blipFill>
          <a:blip r:embed="rId2"/>
          <a:stretch/>
        </p:blipFill>
        <p:spPr bwMode="auto">
          <a:xfrm>
            <a:off x="9264352" y="5225270"/>
            <a:ext cx="2501362" cy="1299408"/>
          </a:xfrm>
          <a:prstGeom prst="rect">
            <a:avLst/>
          </a:prstGeom>
          <a:noFill/>
          <a:ln>
            <a:noFill/>
          </a:ln>
        </p:spPr>
      </p:pic>
      <p:pic>
        <p:nvPicPr>
          <p:cNvPr id="7" name="Slika 6">
            <a:extLst>
              <a:ext uri="{FF2B5EF4-FFF2-40B4-BE49-F238E27FC236}">
                <a16:creationId xmlns:a16="http://schemas.microsoft.com/office/drawing/2014/main" id="{DBE54C1D-0D63-114A-2DB3-2EDCB4795547}"/>
              </a:ext>
            </a:extLst>
          </p:cNvPr>
          <p:cNvPicPr>
            <a:picLocks noChangeAspect="1"/>
          </p:cNvPicPr>
          <p:nvPr/>
        </p:nvPicPr>
        <p:blipFill>
          <a:blip r:embed="rId3"/>
          <a:stretch/>
        </p:blipFill>
        <p:spPr bwMode="auto">
          <a:xfrm>
            <a:off x="177798" y="6303702"/>
            <a:ext cx="1803400" cy="378345"/>
          </a:xfrm>
          <a:prstGeom prst="rect">
            <a:avLst/>
          </a:prstGeom>
        </p:spPr>
      </p:pic>
      <p:sp>
        <p:nvSpPr>
          <p:cNvPr id="5" name="Rectangle 19">
            <a:extLst>
              <a:ext uri="{FF2B5EF4-FFF2-40B4-BE49-F238E27FC236}">
                <a16:creationId xmlns:a16="http://schemas.microsoft.com/office/drawing/2014/main" id="{F682BC13-57A8-B44F-C544-0D11CCEAEB97}"/>
              </a:ext>
            </a:extLst>
          </p:cNvPr>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a:extLst>
              <a:ext uri="{FF2B5EF4-FFF2-40B4-BE49-F238E27FC236}">
                <a16:creationId xmlns:a16="http://schemas.microsoft.com/office/drawing/2014/main" id="{38DE8886-8FB5-2830-824E-A26FCB7E3C19}"/>
              </a:ext>
            </a:extLst>
          </p:cNvPr>
          <p:cNvSpPr>
            <a:spLocks noGrp="1"/>
          </p:cNvSpPr>
          <p:nvPr>
            <p:ph type="title"/>
          </p:nvPr>
        </p:nvSpPr>
        <p:spPr bwMode="auto">
          <a:xfrm>
            <a:off x="1255531" y="965071"/>
            <a:ext cx="10264697" cy="1212102"/>
          </a:xfrm>
        </p:spPr>
        <p:txBody>
          <a:bodyPr>
            <a:normAutofit/>
          </a:bodyPr>
          <a:lstStyle/>
          <a:p>
            <a:pPr>
              <a:defRPr/>
            </a:pPr>
            <a:r>
              <a:rPr lang="it-IT" sz="4800" b="1" dirty="0">
                <a:solidFill>
                  <a:schemeClr val="bg1"/>
                </a:solidFill>
              </a:rPr>
              <a:t>Types of Telemedicine</a:t>
            </a:r>
            <a:endParaRPr lang="el-GR" sz="4800" b="1" dirty="0">
              <a:solidFill>
                <a:schemeClr val="bg1"/>
              </a:solidFill>
            </a:endParaRPr>
          </a:p>
        </p:txBody>
      </p:sp>
    </p:spTree>
    <p:extLst>
      <p:ext uri="{BB962C8B-B14F-4D97-AF65-F5344CB8AC3E}">
        <p14:creationId xmlns:p14="http://schemas.microsoft.com/office/powerpoint/2010/main" val="651345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06B89BB-C1DF-7CD9-8A63-433809FC28DC}"/>
            </a:ext>
          </a:extLst>
        </p:cNvPr>
        <p:cNvGrpSpPr/>
        <p:nvPr/>
      </p:nvGrpSpPr>
      <p:grpSpPr bwMode="auto">
        <a:xfrm>
          <a:off x="0" y="0"/>
          <a:ext cx="0" cy="0"/>
          <a:chOff x="0" y="0"/>
          <a:chExt cx="0" cy="0"/>
        </a:xfrm>
      </p:grpSpPr>
      <p:sp>
        <p:nvSpPr>
          <p:cNvPr id="3" name="Θέση περιεχομένου 2">
            <a:extLst>
              <a:ext uri="{FF2B5EF4-FFF2-40B4-BE49-F238E27FC236}">
                <a16:creationId xmlns:a16="http://schemas.microsoft.com/office/drawing/2014/main" id="{B03FF994-5811-3DE0-0ECA-1EB13F357C10}"/>
              </a:ext>
            </a:extLst>
          </p:cNvPr>
          <p:cNvSpPr>
            <a:spLocks noGrp="1"/>
          </p:cNvSpPr>
          <p:nvPr>
            <p:ph idx="1"/>
          </p:nvPr>
        </p:nvSpPr>
        <p:spPr bwMode="auto">
          <a:xfrm>
            <a:off x="695400" y="2332224"/>
            <a:ext cx="10515600" cy="3816424"/>
          </a:xfrm>
        </p:spPr>
        <p:txBody>
          <a:bodyPr>
            <a:normAutofit/>
          </a:bodyPr>
          <a:lstStyle/>
          <a:p>
            <a:pPr marL="0" indent="0">
              <a:buNone/>
              <a:defRPr/>
            </a:pPr>
            <a:r>
              <a:rPr lang="en-GB" sz="2000" dirty="0"/>
              <a:t>• better access to healthcare;</a:t>
            </a:r>
          </a:p>
          <a:p>
            <a:pPr marL="0" indent="0">
              <a:buNone/>
              <a:defRPr/>
            </a:pPr>
            <a:r>
              <a:rPr lang="en-GB" sz="2000" dirty="0"/>
              <a:t>• access to better healthcare;</a:t>
            </a:r>
          </a:p>
          <a:p>
            <a:pPr marL="0" indent="0">
              <a:buNone/>
              <a:defRPr/>
            </a:pPr>
            <a:r>
              <a:rPr lang="en-GB" sz="2000" dirty="0"/>
              <a:t>• improved communication between careers;</a:t>
            </a:r>
          </a:p>
          <a:p>
            <a:pPr marL="0" indent="0">
              <a:buNone/>
              <a:defRPr/>
            </a:pPr>
            <a:r>
              <a:rPr lang="en-GB" sz="2000" dirty="0"/>
              <a:t>• easier and better continuing education;</a:t>
            </a:r>
          </a:p>
          <a:p>
            <a:pPr marL="0" indent="0">
              <a:buNone/>
              <a:defRPr/>
            </a:pPr>
            <a:r>
              <a:rPr lang="en-GB" sz="2000" dirty="0"/>
              <a:t>• better access to information;</a:t>
            </a:r>
          </a:p>
          <a:p>
            <a:pPr marL="0" indent="0">
              <a:buNone/>
              <a:defRPr/>
            </a:pPr>
            <a:r>
              <a:rPr lang="en-GB" sz="2000" dirty="0"/>
              <a:t>• better resource utilization;</a:t>
            </a:r>
          </a:p>
          <a:p>
            <a:pPr marL="0" indent="0">
              <a:buNone/>
              <a:defRPr/>
            </a:pPr>
            <a:r>
              <a:rPr lang="en-GB" sz="2000" dirty="0"/>
              <a:t>• reduced costs.</a:t>
            </a:r>
          </a:p>
          <a:p>
            <a:pPr>
              <a:defRPr/>
            </a:pPr>
            <a:endParaRPr lang="el-GR" dirty="0"/>
          </a:p>
        </p:txBody>
      </p:sp>
      <p:pic>
        <p:nvPicPr>
          <p:cNvPr id="6" name="Picture 2" descr="TELENURSING_LOGO_final">
            <a:extLst>
              <a:ext uri="{FF2B5EF4-FFF2-40B4-BE49-F238E27FC236}">
                <a16:creationId xmlns:a16="http://schemas.microsoft.com/office/drawing/2014/main" id="{2D5D2238-2A11-995A-2489-10E5A6B7D008}"/>
              </a:ext>
            </a:extLst>
          </p:cNvPr>
          <p:cNvPicPr>
            <a:picLocks noChangeAspect="1" noChangeArrowheads="1"/>
          </p:cNvPicPr>
          <p:nvPr/>
        </p:nvPicPr>
        <p:blipFill>
          <a:blip r:embed="rId2"/>
          <a:stretch/>
        </p:blipFill>
        <p:spPr bwMode="auto">
          <a:xfrm>
            <a:off x="9264352" y="5225270"/>
            <a:ext cx="2501362" cy="1299408"/>
          </a:xfrm>
          <a:prstGeom prst="rect">
            <a:avLst/>
          </a:prstGeom>
          <a:noFill/>
          <a:ln>
            <a:noFill/>
          </a:ln>
        </p:spPr>
      </p:pic>
      <p:pic>
        <p:nvPicPr>
          <p:cNvPr id="7" name="Slika 6">
            <a:extLst>
              <a:ext uri="{FF2B5EF4-FFF2-40B4-BE49-F238E27FC236}">
                <a16:creationId xmlns:a16="http://schemas.microsoft.com/office/drawing/2014/main" id="{91330C1E-3A43-5281-A637-6A4803B7A461}"/>
              </a:ext>
            </a:extLst>
          </p:cNvPr>
          <p:cNvPicPr>
            <a:picLocks noChangeAspect="1"/>
          </p:cNvPicPr>
          <p:nvPr/>
        </p:nvPicPr>
        <p:blipFill>
          <a:blip r:embed="rId3"/>
          <a:stretch/>
        </p:blipFill>
        <p:spPr bwMode="auto">
          <a:xfrm>
            <a:off x="177798" y="6303702"/>
            <a:ext cx="1803400" cy="378345"/>
          </a:xfrm>
          <a:prstGeom prst="rect">
            <a:avLst/>
          </a:prstGeom>
        </p:spPr>
      </p:pic>
      <p:sp>
        <p:nvSpPr>
          <p:cNvPr id="5" name="Rectangle 19">
            <a:extLst>
              <a:ext uri="{FF2B5EF4-FFF2-40B4-BE49-F238E27FC236}">
                <a16:creationId xmlns:a16="http://schemas.microsoft.com/office/drawing/2014/main" id="{1C57E6B3-10FF-8210-471B-305060E4FE6F}"/>
              </a:ext>
            </a:extLst>
          </p:cNvPr>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a:extLst>
              <a:ext uri="{FF2B5EF4-FFF2-40B4-BE49-F238E27FC236}">
                <a16:creationId xmlns:a16="http://schemas.microsoft.com/office/drawing/2014/main" id="{67016D5B-3BA7-797C-C98B-3C4AED2BB89F}"/>
              </a:ext>
            </a:extLst>
          </p:cNvPr>
          <p:cNvSpPr>
            <a:spLocks noGrp="1"/>
          </p:cNvSpPr>
          <p:nvPr>
            <p:ph type="title"/>
          </p:nvPr>
        </p:nvSpPr>
        <p:spPr bwMode="auto">
          <a:xfrm>
            <a:off x="1255531" y="965071"/>
            <a:ext cx="10264697" cy="1212102"/>
          </a:xfrm>
        </p:spPr>
        <p:txBody>
          <a:bodyPr>
            <a:normAutofit/>
          </a:bodyPr>
          <a:lstStyle/>
          <a:p>
            <a:pPr>
              <a:defRPr/>
            </a:pPr>
            <a:r>
              <a:rPr lang="en-GB" sz="4800" b="1" dirty="0">
                <a:solidFill>
                  <a:schemeClr val="bg1"/>
                </a:solidFill>
              </a:rPr>
              <a:t>Benefits of Telemedicine</a:t>
            </a:r>
            <a:endParaRPr lang="el-GR" sz="4800" b="1" dirty="0">
              <a:solidFill>
                <a:schemeClr val="bg1"/>
              </a:solidFill>
            </a:endParaRPr>
          </a:p>
        </p:txBody>
      </p:sp>
    </p:spTree>
    <p:extLst>
      <p:ext uri="{BB962C8B-B14F-4D97-AF65-F5344CB8AC3E}">
        <p14:creationId xmlns:p14="http://schemas.microsoft.com/office/powerpoint/2010/main" val="626928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1360037-E06F-5191-DEBE-6ABFB2A5F9B0}"/>
            </a:ext>
          </a:extLst>
        </p:cNvPr>
        <p:cNvGrpSpPr/>
        <p:nvPr/>
      </p:nvGrpSpPr>
      <p:grpSpPr bwMode="auto">
        <a:xfrm>
          <a:off x="0" y="0"/>
          <a:ext cx="0" cy="0"/>
          <a:chOff x="0" y="0"/>
          <a:chExt cx="0" cy="0"/>
        </a:xfrm>
      </p:grpSpPr>
      <p:sp>
        <p:nvSpPr>
          <p:cNvPr id="3" name="Θέση περιεχομένου 2">
            <a:extLst>
              <a:ext uri="{FF2B5EF4-FFF2-40B4-BE49-F238E27FC236}">
                <a16:creationId xmlns:a16="http://schemas.microsoft.com/office/drawing/2014/main" id="{C7AA4E59-4D08-CD07-03D0-2EF1DA059FE6}"/>
              </a:ext>
            </a:extLst>
          </p:cNvPr>
          <p:cNvSpPr>
            <a:spLocks noGrp="1"/>
          </p:cNvSpPr>
          <p:nvPr>
            <p:ph idx="1"/>
          </p:nvPr>
        </p:nvSpPr>
        <p:spPr bwMode="auto">
          <a:xfrm>
            <a:off x="695400" y="2332224"/>
            <a:ext cx="10515600" cy="3816424"/>
          </a:xfrm>
        </p:spPr>
        <p:txBody>
          <a:bodyPr>
            <a:normAutofit/>
          </a:bodyPr>
          <a:lstStyle/>
          <a:p>
            <a:pPr marL="0" indent="0">
              <a:buNone/>
              <a:defRPr/>
            </a:pPr>
            <a:r>
              <a:rPr lang="en-GB" sz="2000" dirty="0"/>
              <a:t>• telecommunications infrastructure and standards;</a:t>
            </a:r>
          </a:p>
          <a:p>
            <a:pPr marL="0" indent="0">
              <a:buNone/>
              <a:defRPr/>
            </a:pPr>
            <a:r>
              <a:rPr lang="en-GB" sz="2000" dirty="0"/>
              <a:t>• cost effectiveness;</a:t>
            </a:r>
          </a:p>
          <a:p>
            <a:pPr marL="0" indent="0">
              <a:buNone/>
              <a:defRPr/>
            </a:pPr>
            <a:r>
              <a:rPr lang="en-GB" sz="2000" dirty="0"/>
              <a:t>• national policy and strategy;</a:t>
            </a:r>
          </a:p>
          <a:p>
            <a:pPr marL="0" indent="0">
              <a:buNone/>
              <a:defRPr/>
            </a:pPr>
            <a:r>
              <a:rPr lang="en-GB" sz="2000" dirty="0"/>
              <a:t>• ethical and legal aspects</a:t>
            </a:r>
          </a:p>
          <a:p>
            <a:pPr>
              <a:defRPr/>
            </a:pPr>
            <a:endParaRPr lang="el-GR" dirty="0"/>
          </a:p>
        </p:txBody>
      </p:sp>
      <p:pic>
        <p:nvPicPr>
          <p:cNvPr id="6" name="Picture 2" descr="TELENURSING_LOGO_final">
            <a:extLst>
              <a:ext uri="{FF2B5EF4-FFF2-40B4-BE49-F238E27FC236}">
                <a16:creationId xmlns:a16="http://schemas.microsoft.com/office/drawing/2014/main" id="{FAB9ABF3-70A1-F1F9-9A41-3387CAB4B3E7}"/>
              </a:ext>
            </a:extLst>
          </p:cNvPr>
          <p:cNvPicPr>
            <a:picLocks noChangeAspect="1" noChangeArrowheads="1"/>
          </p:cNvPicPr>
          <p:nvPr/>
        </p:nvPicPr>
        <p:blipFill>
          <a:blip r:embed="rId2"/>
          <a:stretch/>
        </p:blipFill>
        <p:spPr bwMode="auto">
          <a:xfrm>
            <a:off x="9264352" y="5225270"/>
            <a:ext cx="2501362" cy="1299408"/>
          </a:xfrm>
          <a:prstGeom prst="rect">
            <a:avLst/>
          </a:prstGeom>
          <a:noFill/>
          <a:ln>
            <a:noFill/>
          </a:ln>
        </p:spPr>
      </p:pic>
      <p:pic>
        <p:nvPicPr>
          <p:cNvPr id="7" name="Slika 6">
            <a:extLst>
              <a:ext uri="{FF2B5EF4-FFF2-40B4-BE49-F238E27FC236}">
                <a16:creationId xmlns:a16="http://schemas.microsoft.com/office/drawing/2014/main" id="{61099E53-69AA-4646-C4AB-6924EFB31A04}"/>
              </a:ext>
            </a:extLst>
          </p:cNvPr>
          <p:cNvPicPr>
            <a:picLocks noChangeAspect="1"/>
          </p:cNvPicPr>
          <p:nvPr/>
        </p:nvPicPr>
        <p:blipFill>
          <a:blip r:embed="rId3"/>
          <a:stretch/>
        </p:blipFill>
        <p:spPr bwMode="auto">
          <a:xfrm>
            <a:off x="177798" y="6303702"/>
            <a:ext cx="1803400" cy="378345"/>
          </a:xfrm>
          <a:prstGeom prst="rect">
            <a:avLst/>
          </a:prstGeom>
        </p:spPr>
      </p:pic>
      <p:sp>
        <p:nvSpPr>
          <p:cNvPr id="5" name="Rectangle 19">
            <a:extLst>
              <a:ext uri="{FF2B5EF4-FFF2-40B4-BE49-F238E27FC236}">
                <a16:creationId xmlns:a16="http://schemas.microsoft.com/office/drawing/2014/main" id="{2365ED0F-0103-34D5-7D68-3B856E037FD1}"/>
              </a:ext>
            </a:extLst>
          </p:cNvPr>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a:extLst>
              <a:ext uri="{FF2B5EF4-FFF2-40B4-BE49-F238E27FC236}">
                <a16:creationId xmlns:a16="http://schemas.microsoft.com/office/drawing/2014/main" id="{7E81A2F9-25DC-1BD9-3DEF-04C05ED56D61}"/>
              </a:ext>
            </a:extLst>
          </p:cNvPr>
          <p:cNvSpPr>
            <a:spLocks noGrp="1"/>
          </p:cNvSpPr>
          <p:nvPr>
            <p:ph type="title"/>
          </p:nvPr>
        </p:nvSpPr>
        <p:spPr bwMode="auto">
          <a:xfrm>
            <a:off x="1255531" y="965071"/>
            <a:ext cx="10264697" cy="1212102"/>
          </a:xfrm>
        </p:spPr>
        <p:txBody>
          <a:bodyPr>
            <a:normAutofit/>
          </a:bodyPr>
          <a:lstStyle/>
          <a:p>
            <a:pPr>
              <a:defRPr/>
            </a:pPr>
            <a:r>
              <a:rPr lang="en-GB" sz="4800" b="1" dirty="0">
                <a:solidFill>
                  <a:schemeClr val="bg1"/>
                </a:solidFill>
              </a:rPr>
              <a:t>Limitations of Telemedicine</a:t>
            </a:r>
            <a:endParaRPr lang="el-GR" sz="4800" b="1" dirty="0">
              <a:solidFill>
                <a:schemeClr val="bg1"/>
              </a:solidFill>
            </a:endParaRPr>
          </a:p>
        </p:txBody>
      </p:sp>
    </p:spTree>
    <p:extLst>
      <p:ext uri="{BB962C8B-B14F-4D97-AF65-F5344CB8AC3E}">
        <p14:creationId xmlns:p14="http://schemas.microsoft.com/office/powerpoint/2010/main" val="3450083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E1BE75E-7F3D-8A1A-81AC-4EF610087652}"/>
            </a:ext>
          </a:extLst>
        </p:cNvPr>
        <p:cNvGrpSpPr/>
        <p:nvPr/>
      </p:nvGrpSpPr>
      <p:grpSpPr bwMode="auto">
        <a:xfrm>
          <a:off x="0" y="0"/>
          <a:ext cx="0" cy="0"/>
          <a:chOff x="0" y="0"/>
          <a:chExt cx="0" cy="0"/>
        </a:xfrm>
      </p:grpSpPr>
      <p:pic>
        <p:nvPicPr>
          <p:cNvPr id="6" name="Picture 2" descr="TELENURSING_LOGO_final">
            <a:extLst>
              <a:ext uri="{FF2B5EF4-FFF2-40B4-BE49-F238E27FC236}">
                <a16:creationId xmlns:a16="http://schemas.microsoft.com/office/drawing/2014/main" id="{4D03ED42-8F70-D539-0E90-A3C6F1BEE2CA}"/>
              </a:ext>
            </a:extLst>
          </p:cNvPr>
          <p:cNvPicPr>
            <a:picLocks noChangeAspect="1" noChangeArrowheads="1"/>
          </p:cNvPicPr>
          <p:nvPr/>
        </p:nvPicPr>
        <p:blipFill>
          <a:blip r:embed="rId2"/>
          <a:stretch/>
        </p:blipFill>
        <p:spPr bwMode="auto">
          <a:xfrm>
            <a:off x="9826376" y="5517230"/>
            <a:ext cx="1939337" cy="1007447"/>
          </a:xfrm>
          <a:prstGeom prst="rect">
            <a:avLst/>
          </a:prstGeom>
          <a:noFill/>
          <a:ln>
            <a:noFill/>
          </a:ln>
        </p:spPr>
      </p:pic>
      <p:pic>
        <p:nvPicPr>
          <p:cNvPr id="7" name="Slika 6">
            <a:extLst>
              <a:ext uri="{FF2B5EF4-FFF2-40B4-BE49-F238E27FC236}">
                <a16:creationId xmlns:a16="http://schemas.microsoft.com/office/drawing/2014/main" id="{2114634B-5693-BC2B-E480-22DAC8A41C2C}"/>
              </a:ext>
            </a:extLst>
          </p:cNvPr>
          <p:cNvPicPr>
            <a:picLocks noChangeAspect="1"/>
          </p:cNvPicPr>
          <p:nvPr/>
        </p:nvPicPr>
        <p:blipFill>
          <a:blip r:embed="rId3"/>
          <a:stretch/>
        </p:blipFill>
        <p:spPr bwMode="auto">
          <a:xfrm>
            <a:off x="177798" y="6303702"/>
            <a:ext cx="1803400" cy="378345"/>
          </a:xfrm>
          <a:prstGeom prst="rect">
            <a:avLst/>
          </a:prstGeom>
        </p:spPr>
      </p:pic>
      <p:sp>
        <p:nvSpPr>
          <p:cNvPr id="5" name="Rectangle 19">
            <a:extLst>
              <a:ext uri="{FF2B5EF4-FFF2-40B4-BE49-F238E27FC236}">
                <a16:creationId xmlns:a16="http://schemas.microsoft.com/office/drawing/2014/main" id="{B4E1CB5D-2647-BE32-90B0-2BEDD8FB4F4F}"/>
              </a:ext>
            </a:extLst>
          </p:cNvPr>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a:extLst>
              <a:ext uri="{FF2B5EF4-FFF2-40B4-BE49-F238E27FC236}">
                <a16:creationId xmlns:a16="http://schemas.microsoft.com/office/drawing/2014/main" id="{7CBC2EC5-9AFF-C5B8-BC36-9E7484EE038A}"/>
              </a:ext>
            </a:extLst>
          </p:cNvPr>
          <p:cNvSpPr>
            <a:spLocks noGrp="1"/>
          </p:cNvSpPr>
          <p:nvPr>
            <p:ph type="title"/>
          </p:nvPr>
        </p:nvSpPr>
        <p:spPr bwMode="auto">
          <a:xfrm>
            <a:off x="1255531" y="965071"/>
            <a:ext cx="10264697" cy="1212102"/>
          </a:xfrm>
        </p:spPr>
        <p:txBody>
          <a:bodyPr>
            <a:normAutofit/>
          </a:bodyPr>
          <a:lstStyle/>
          <a:p>
            <a:pPr>
              <a:defRPr/>
            </a:pPr>
            <a:r>
              <a:rPr lang="en-GB" sz="4800" b="1" dirty="0">
                <a:solidFill>
                  <a:schemeClr val="bg1"/>
                </a:solidFill>
              </a:rPr>
              <a:t>Benefits and Limitations of Telemedicine</a:t>
            </a:r>
            <a:endParaRPr lang="el-GR" sz="4800" b="1" dirty="0">
              <a:solidFill>
                <a:schemeClr val="bg1"/>
              </a:solidFill>
            </a:endParaRPr>
          </a:p>
        </p:txBody>
      </p:sp>
      <p:pic>
        <p:nvPicPr>
          <p:cNvPr id="12" name="Content Placeholder 11">
            <a:extLst>
              <a:ext uri="{FF2B5EF4-FFF2-40B4-BE49-F238E27FC236}">
                <a16:creationId xmlns:a16="http://schemas.microsoft.com/office/drawing/2014/main" id="{9D5607A6-FDC5-4242-024D-E5A9F4570745}"/>
              </a:ext>
            </a:extLst>
          </p:cNvPr>
          <p:cNvPicPr>
            <a:picLocks noGrp="1" noChangeAspect="1"/>
          </p:cNvPicPr>
          <p:nvPr>
            <p:ph idx="1"/>
          </p:nvPr>
        </p:nvPicPr>
        <p:blipFill>
          <a:blip r:embed="rId4"/>
          <a:stretch/>
        </p:blipFill>
        <p:spPr bwMode="auto">
          <a:xfrm>
            <a:off x="4294050" y="2353125"/>
            <a:ext cx="1801950" cy="4504875"/>
          </a:xfrm>
          <a:prstGeom prst="rect">
            <a:avLst/>
          </a:prstGeom>
        </p:spPr>
      </p:pic>
    </p:spTree>
    <p:extLst>
      <p:ext uri="{BB962C8B-B14F-4D97-AF65-F5344CB8AC3E}">
        <p14:creationId xmlns:p14="http://schemas.microsoft.com/office/powerpoint/2010/main" val="444142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7772ADA-C206-956C-69AF-46BAD032576A}"/>
            </a:ext>
          </a:extLst>
        </p:cNvPr>
        <p:cNvGrpSpPr/>
        <p:nvPr/>
      </p:nvGrpSpPr>
      <p:grpSpPr bwMode="auto">
        <a:xfrm>
          <a:off x="0" y="0"/>
          <a:ext cx="0" cy="0"/>
          <a:chOff x="0" y="0"/>
          <a:chExt cx="0" cy="0"/>
        </a:xfrm>
      </p:grpSpPr>
      <p:pic>
        <p:nvPicPr>
          <p:cNvPr id="7" name="Slika 6">
            <a:extLst>
              <a:ext uri="{FF2B5EF4-FFF2-40B4-BE49-F238E27FC236}">
                <a16:creationId xmlns:a16="http://schemas.microsoft.com/office/drawing/2014/main" id="{33CC8147-61A3-30FF-7257-1D1C115F99C4}"/>
              </a:ext>
            </a:extLst>
          </p:cNvPr>
          <p:cNvPicPr>
            <a:picLocks noChangeAspect="1"/>
          </p:cNvPicPr>
          <p:nvPr/>
        </p:nvPicPr>
        <p:blipFill>
          <a:blip r:embed="rId2"/>
          <a:stretch/>
        </p:blipFill>
        <p:spPr bwMode="auto">
          <a:xfrm>
            <a:off x="8441603" y="5594833"/>
            <a:ext cx="3428663" cy="720019"/>
          </a:xfrm>
          <a:prstGeom prst="rect">
            <a:avLst/>
          </a:prstGeom>
        </p:spPr>
      </p:pic>
      <p:sp>
        <p:nvSpPr>
          <p:cNvPr id="10" name="Τίτλος 9">
            <a:extLst>
              <a:ext uri="{FF2B5EF4-FFF2-40B4-BE49-F238E27FC236}">
                <a16:creationId xmlns:a16="http://schemas.microsoft.com/office/drawing/2014/main" id="{D70D4244-CD69-B0EB-B177-0F47BA9D6D21}"/>
              </a:ext>
            </a:extLst>
          </p:cNvPr>
          <p:cNvSpPr>
            <a:spLocks noGrp="1"/>
          </p:cNvSpPr>
          <p:nvPr>
            <p:ph type="title"/>
          </p:nvPr>
        </p:nvSpPr>
        <p:spPr bwMode="auto">
          <a:xfrm>
            <a:off x="536895" y="1057366"/>
            <a:ext cx="10414233" cy="1325563"/>
          </a:xfrm>
        </p:spPr>
        <p:txBody>
          <a:bodyPr>
            <a:normAutofit/>
          </a:bodyPr>
          <a:lstStyle/>
          <a:p>
            <a:pPr marL="114300" indent="0">
              <a:defRPr/>
            </a:pPr>
            <a:r>
              <a:rPr lang="en-US" b="1" dirty="0"/>
              <a:t>Unit 1. Remote Patient monitoring </a:t>
            </a:r>
            <a:br>
              <a:rPr lang="en-US" dirty="0"/>
            </a:br>
            <a:endParaRPr lang="el-GR" dirty="0"/>
          </a:p>
        </p:txBody>
      </p:sp>
      <p:pic>
        <p:nvPicPr>
          <p:cNvPr id="1026" name="Picture 2" descr="TELENURSING_LOGO_final">
            <a:extLst>
              <a:ext uri="{FF2B5EF4-FFF2-40B4-BE49-F238E27FC236}">
                <a16:creationId xmlns:a16="http://schemas.microsoft.com/office/drawing/2014/main" id="{973FA801-2E69-51EA-7EE3-B6AE65109721}"/>
              </a:ext>
            </a:extLst>
          </p:cNvPr>
          <p:cNvPicPr>
            <a:picLocks noChangeAspect="1" noChangeArrowheads="1"/>
          </p:cNvPicPr>
          <p:nvPr/>
        </p:nvPicPr>
        <p:blipFill>
          <a:blip r:embed="rId3"/>
          <a:stretch/>
        </p:blipFill>
        <p:spPr bwMode="auto">
          <a:xfrm>
            <a:off x="6355638" y="2474528"/>
            <a:ext cx="4739081" cy="2461860"/>
          </a:xfrm>
          <a:prstGeom prst="rect">
            <a:avLst/>
          </a:prstGeom>
          <a:noFill/>
          <a:ln>
            <a:noFill/>
          </a:ln>
        </p:spPr>
      </p:pic>
    </p:spTree>
    <p:extLst>
      <p:ext uri="{BB962C8B-B14F-4D97-AF65-F5344CB8AC3E}">
        <p14:creationId xmlns:p14="http://schemas.microsoft.com/office/powerpoint/2010/main" val="1594525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F4BE7D6-9656-9201-F8A4-0049F1821D4B}"/>
            </a:ext>
          </a:extLst>
        </p:cNvPr>
        <p:cNvGrpSpPr/>
        <p:nvPr/>
      </p:nvGrpSpPr>
      <p:grpSpPr bwMode="auto">
        <a:xfrm>
          <a:off x="0" y="0"/>
          <a:ext cx="0" cy="0"/>
          <a:chOff x="0" y="0"/>
          <a:chExt cx="0" cy="0"/>
        </a:xfrm>
      </p:grpSpPr>
      <p:sp>
        <p:nvSpPr>
          <p:cNvPr id="3" name="Θέση περιεχομένου 2">
            <a:extLst>
              <a:ext uri="{FF2B5EF4-FFF2-40B4-BE49-F238E27FC236}">
                <a16:creationId xmlns:a16="http://schemas.microsoft.com/office/drawing/2014/main" id="{FD15D39D-81E6-6DD4-97B4-786900ACAD95}"/>
              </a:ext>
            </a:extLst>
          </p:cNvPr>
          <p:cNvSpPr>
            <a:spLocks noGrp="1"/>
          </p:cNvSpPr>
          <p:nvPr>
            <p:ph idx="1"/>
          </p:nvPr>
        </p:nvSpPr>
        <p:spPr bwMode="auto">
          <a:xfrm>
            <a:off x="695400" y="2332224"/>
            <a:ext cx="10515600" cy="3816424"/>
          </a:xfrm>
        </p:spPr>
        <p:txBody>
          <a:bodyPr>
            <a:normAutofit fontScale="70000" lnSpcReduction="20000"/>
          </a:bodyPr>
          <a:lstStyle/>
          <a:p>
            <a:pPr>
              <a:defRPr/>
            </a:pPr>
            <a:r>
              <a:rPr lang="en-GB" sz="2000" dirty="0"/>
              <a:t>Encryption</a:t>
            </a:r>
          </a:p>
          <a:p>
            <a:pPr>
              <a:defRPr/>
            </a:pPr>
            <a:r>
              <a:rPr lang="en-GB" sz="2000" dirty="0"/>
              <a:t>Access Control</a:t>
            </a:r>
          </a:p>
          <a:p>
            <a:pPr>
              <a:defRPr/>
            </a:pPr>
            <a:r>
              <a:rPr lang="en-GB" sz="2000" dirty="0"/>
              <a:t>Data Integrity</a:t>
            </a:r>
          </a:p>
          <a:p>
            <a:pPr>
              <a:defRPr/>
            </a:pPr>
            <a:r>
              <a:rPr lang="en-GB" sz="2000" dirty="0"/>
              <a:t>Data Storage and Retention</a:t>
            </a:r>
          </a:p>
          <a:p>
            <a:pPr>
              <a:defRPr/>
            </a:pPr>
            <a:r>
              <a:rPr lang="en-GB" sz="2000" dirty="0"/>
              <a:t>Secure Communication</a:t>
            </a:r>
          </a:p>
          <a:p>
            <a:pPr>
              <a:defRPr/>
            </a:pPr>
            <a:r>
              <a:rPr lang="en-GB" sz="2000" dirty="0"/>
              <a:t>Data Minimization</a:t>
            </a:r>
          </a:p>
          <a:p>
            <a:pPr>
              <a:defRPr/>
            </a:pPr>
            <a:r>
              <a:rPr lang="en-GB" sz="2000" dirty="0"/>
              <a:t>Compliance with Regulations</a:t>
            </a:r>
          </a:p>
          <a:p>
            <a:pPr>
              <a:defRPr/>
            </a:pPr>
            <a:r>
              <a:rPr lang="en-GB" sz="2000" dirty="0"/>
              <a:t>Secure Devices</a:t>
            </a:r>
          </a:p>
          <a:p>
            <a:pPr>
              <a:defRPr/>
            </a:pPr>
            <a:r>
              <a:rPr lang="en-GB" sz="2000" dirty="0"/>
              <a:t>Employee Training</a:t>
            </a:r>
          </a:p>
          <a:p>
            <a:pPr>
              <a:defRPr/>
            </a:pPr>
            <a:r>
              <a:rPr lang="en-GB" sz="2000" dirty="0"/>
              <a:t>Data Breach Response Plan</a:t>
            </a:r>
          </a:p>
          <a:p>
            <a:pPr>
              <a:defRPr/>
            </a:pPr>
            <a:r>
              <a:rPr lang="en-GB" sz="2000" dirty="0"/>
              <a:t>Vendor Assessment</a:t>
            </a:r>
          </a:p>
          <a:p>
            <a:pPr>
              <a:defRPr/>
            </a:pPr>
            <a:r>
              <a:rPr lang="en-GB" sz="2000" dirty="0"/>
              <a:t>Regular Audits and Assessments</a:t>
            </a:r>
          </a:p>
          <a:p>
            <a:pPr>
              <a:defRPr/>
            </a:pPr>
            <a:r>
              <a:rPr lang="en-GB" sz="2000" dirty="0"/>
              <a:t>Consent and Patient Education</a:t>
            </a:r>
            <a:endParaRPr lang="el-GR" dirty="0"/>
          </a:p>
        </p:txBody>
      </p:sp>
      <p:pic>
        <p:nvPicPr>
          <p:cNvPr id="6" name="Picture 2" descr="TELENURSING_LOGO_final">
            <a:extLst>
              <a:ext uri="{FF2B5EF4-FFF2-40B4-BE49-F238E27FC236}">
                <a16:creationId xmlns:a16="http://schemas.microsoft.com/office/drawing/2014/main" id="{6F0A3292-977B-984F-05FF-728D5C524774}"/>
              </a:ext>
            </a:extLst>
          </p:cNvPr>
          <p:cNvPicPr>
            <a:picLocks noChangeAspect="1" noChangeArrowheads="1"/>
          </p:cNvPicPr>
          <p:nvPr/>
        </p:nvPicPr>
        <p:blipFill>
          <a:blip r:embed="rId2"/>
          <a:stretch/>
        </p:blipFill>
        <p:spPr bwMode="auto">
          <a:xfrm>
            <a:off x="9264352" y="5225270"/>
            <a:ext cx="2501362" cy="1299408"/>
          </a:xfrm>
          <a:prstGeom prst="rect">
            <a:avLst/>
          </a:prstGeom>
          <a:noFill/>
          <a:ln>
            <a:noFill/>
          </a:ln>
        </p:spPr>
      </p:pic>
      <p:pic>
        <p:nvPicPr>
          <p:cNvPr id="7" name="Slika 6">
            <a:extLst>
              <a:ext uri="{FF2B5EF4-FFF2-40B4-BE49-F238E27FC236}">
                <a16:creationId xmlns:a16="http://schemas.microsoft.com/office/drawing/2014/main" id="{8A6A57B8-BBBF-829C-40B0-6634123AB583}"/>
              </a:ext>
            </a:extLst>
          </p:cNvPr>
          <p:cNvPicPr>
            <a:picLocks noChangeAspect="1"/>
          </p:cNvPicPr>
          <p:nvPr/>
        </p:nvPicPr>
        <p:blipFill>
          <a:blip r:embed="rId3"/>
          <a:stretch/>
        </p:blipFill>
        <p:spPr bwMode="auto">
          <a:xfrm>
            <a:off x="177798" y="6303702"/>
            <a:ext cx="1803400" cy="378345"/>
          </a:xfrm>
          <a:prstGeom prst="rect">
            <a:avLst/>
          </a:prstGeom>
        </p:spPr>
      </p:pic>
      <p:sp>
        <p:nvSpPr>
          <p:cNvPr id="5" name="Rectangle 19">
            <a:extLst>
              <a:ext uri="{FF2B5EF4-FFF2-40B4-BE49-F238E27FC236}">
                <a16:creationId xmlns:a16="http://schemas.microsoft.com/office/drawing/2014/main" id="{7F11E05E-6B8F-6D64-5FF1-5A694A554392}"/>
              </a:ext>
            </a:extLst>
          </p:cNvPr>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a:extLst>
              <a:ext uri="{FF2B5EF4-FFF2-40B4-BE49-F238E27FC236}">
                <a16:creationId xmlns:a16="http://schemas.microsoft.com/office/drawing/2014/main" id="{8671D737-644C-FF3D-B3B9-64ADD450A08B}"/>
              </a:ext>
            </a:extLst>
          </p:cNvPr>
          <p:cNvSpPr>
            <a:spLocks noGrp="1"/>
          </p:cNvSpPr>
          <p:nvPr>
            <p:ph type="title"/>
          </p:nvPr>
        </p:nvSpPr>
        <p:spPr bwMode="auto">
          <a:xfrm>
            <a:off x="1255531" y="965071"/>
            <a:ext cx="10264697" cy="1212102"/>
          </a:xfrm>
        </p:spPr>
        <p:txBody>
          <a:bodyPr>
            <a:normAutofit/>
          </a:bodyPr>
          <a:lstStyle/>
          <a:p>
            <a:pPr>
              <a:defRPr/>
            </a:pPr>
            <a:r>
              <a:rPr lang="en-GB" sz="4800" b="1" dirty="0">
                <a:solidFill>
                  <a:schemeClr val="bg1"/>
                </a:solidFill>
              </a:rPr>
              <a:t>Data Security</a:t>
            </a:r>
            <a:endParaRPr lang="el-GR" sz="4800" b="1" dirty="0">
              <a:solidFill>
                <a:schemeClr val="bg1"/>
              </a:solidFill>
            </a:endParaRPr>
          </a:p>
        </p:txBody>
      </p:sp>
    </p:spTree>
    <p:extLst>
      <p:ext uri="{BB962C8B-B14F-4D97-AF65-F5344CB8AC3E}">
        <p14:creationId xmlns:p14="http://schemas.microsoft.com/office/powerpoint/2010/main" val="1661957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24" name="Google Shape;271;p19" descr="Google Shape;271;p19"/>
          <p:cNvPicPr>
            <a:picLocks noChangeAspect="1"/>
          </p:cNvPicPr>
          <p:nvPr/>
        </p:nvPicPr>
        <p:blipFill>
          <a:blip r:embed="rId2"/>
          <a:srcRect l="22648" r="19533"/>
          <a:stretch/>
        </p:blipFill>
        <p:spPr bwMode="auto">
          <a:xfrm>
            <a:off x="6270948" y="9"/>
            <a:ext cx="5962618" cy="6857991"/>
          </a:xfrm>
          <a:custGeom>
            <a:avLst/>
            <a:gdLst/>
            <a:ahLst/>
            <a:cxnLst>
              <a:cxn ang="0">
                <a:pos x="wd2" y="hd2"/>
              </a:cxn>
              <a:cxn ang="5400000">
                <a:pos x="wd2" y="hd2"/>
              </a:cxn>
              <a:cxn ang="10800000">
                <a:pos x="wd2" y="hd2"/>
              </a:cxn>
              <a:cxn ang="16200000">
                <a:pos x="wd2" y="hd2"/>
              </a:cxn>
            </a:cxnLst>
            <a:rect l="0" t="0" r="r" b="b"/>
            <a:pathLst>
              <a:path w="21546" h="21600" extrusionOk="0">
                <a:moveTo>
                  <a:pt x="3776" y="0"/>
                </a:moveTo>
                <a:lnTo>
                  <a:pt x="4190" y="138"/>
                </a:lnTo>
                <a:cubicBezTo>
                  <a:pt x="4371" y="199"/>
                  <a:pt x="4553" y="258"/>
                  <a:pt x="4736" y="309"/>
                </a:cubicBezTo>
                <a:cubicBezTo>
                  <a:pt x="4684" y="422"/>
                  <a:pt x="4631" y="400"/>
                  <a:pt x="4579" y="389"/>
                </a:cubicBezTo>
                <a:cubicBezTo>
                  <a:pt x="4263" y="343"/>
                  <a:pt x="3938" y="309"/>
                  <a:pt x="3634" y="184"/>
                </a:cubicBezTo>
                <a:cubicBezTo>
                  <a:pt x="3560" y="161"/>
                  <a:pt x="3476" y="161"/>
                  <a:pt x="3444" y="240"/>
                </a:cubicBezTo>
                <a:cubicBezTo>
                  <a:pt x="3392" y="354"/>
                  <a:pt x="3465" y="422"/>
                  <a:pt x="3539" y="479"/>
                </a:cubicBezTo>
                <a:cubicBezTo>
                  <a:pt x="3665" y="581"/>
                  <a:pt x="3813" y="559"/>
                  <a:pt x="3949" y="570"/>
                </a:cubicBezTo>
                <a:cubicBezTo>
                  <a:pt x="4327" y="627"/>
                  <a:pt x="4506" y="785"/>
                  <a:pt x="4590" y="1149"/>
                </a:cubicBezTo>
                <a:cubicBezTo>
                  <a:pt x="4264" y="1001"/>
                  <a:pt x="3939" y="1183"/>
                  <a:pt x="3624" y="1081"/>
                </a:cubicBezTo>
                <a:cubicBezTo>
                  <a:pt x="3539" y="1059"/>
                  <a:pt x="3412" y="1093"/>
                  <a:pt x="3454" y="1218"/>
                </a:cubicBezTo>
                <a:cubicBezTo>
                  <a:pt x="3496" y="1331"/>
                  <a:pt x="3634" y="1421"/>
                  <a:pt x="3393" y="1399"/>
                </a:cubicBezTo>
                <a:cubicBezTo>
                  <a:pt x="3214" y="1387"/>
                  <a:pt x="3161" y="1251"/>
                  <a:pt x="3109" y="1104"/>
                </a:cubicBezTo>
                <a:cubicBezTo>
                  <a:pt x="3067" y="1024"/>
                  <a:pt x="2950" y="978"/>
                  <a:pt x="2866" y="1024"/>
                </a:cubicBezTo>
                <a:cubicBezTo>
                  <a:pt x="2761" y="1069"/>
                  <a:pt x="2793" y="1194"/>
                  <a:pt x="2793" y="1285"/>
                </a:cubicBezTo>
                <a:cubicBezTo>
                  <a:pt x="2783" y="1455"/>
                  <a:pt x="2867" y="1535"/>
                  <a:pt x="3014" y="1569"/>
                </a:cubicBezTo>
                <a:cubicBezTo>
                  <a:pt x="3193" y="1614"/>
                  <a:pt x="3371" y="1671"/>
                  <a:pt x="3602" y="1739"/>
                </a:cubicBezTo>
                <a:cubicBezTo>
                  <a:pt x="3350" y="1852"/>
                  <a:pt x="3160" y="1830"/>
                  <a:pt x="2971" y="1739"/>
                </a:cubicBezTo>
                <a:cubicBezTo>
                  <a:pt x="2740" y="1637"/>
                  <a:pt x="2436" y="1501"/>
                  <a:pt x="2247" y="1626"/>
                </a:cubicBezTo>
                <a:cubicBezTo>
                  <a:pt x="1963" y="1808"/>
                  <a:pt x="1732" y="1694"/>
                  <a:pt x="1479" y="1660"/>
                </a:cubicBezTo>
                <a:cubicBezTo>
                  <a:pt x="954" y="1592"/>
                  <a:pt x="1281" y="1489"/>
                  <a:pt x="755" y="1432"/>
                </a:cubicBezTo>
                <a:cubicBezTo>
                  <a:pt x="545" y="1410"/>
                  <a:pt x="324" y="1319"/>
                  <a:pt x="20" y="1444"/>
                </a:cubicBezTo>
                <a:cubicBezTo>
                  <a:pt x="1396" y="2102"/>
                  <a:pt x="2047" y="2056"/>
                  <a:pt x="3276" y="2862"/>
                </a:cubicBezTo>
                <a:cubicBezTo>
                  <a:pt x="3224" y="2942"/>
                  <a:pt x="3171" y="2909"/>
                  <a:pt x="3119" y="2898"/>
                </a:cubicBezTo>
                <a:cubicBezTo>
                  <a:pt x="3035" y="2886"/>
                  <a:pt x="2930" y="2840"/>
                  <a:pt x="2909" y="2988"/>
                </a:cubicBezTo>
                <a:cubicBezTo>
                  <a:pt x="2899" y="3101"/>
                  <a:pt x="2961" y="3159"/>
                  <a:pt x="3066" y="3170"/>
                </a:cubicBezTo>
                <a:cubicBezTo>
                  <a:pt x="3370" y="3215"/>
                  <a:pt x="3644" y="3374"/>
                  <a:pt x="3918" y="3510"/>
                </a:cubicBezTo>
                <a:cubicBezTo>
                  <a:pt x="4044" y="3567"/>
                  <a:pt x="4179" y="3647"/>
                  <a:pt x="4127" y="3851"/>
                </a:cubicBezTo>
                <a:cubicBezTo>
                  <a:pt x="4022" y="3908"/>
                  <a:pt x="3949" y="3828"/>
                  <a:pt x="3864" y="3816"/>
                </a:cubicBezTo>
                <a:cubicBezTo>
                  <a:pt x="3780" y="3805"/>
                  <a:pt x="3581" y="3851"/>
                  <a:pt x="3634" y="3885"/>
                </a:cubicBezTo>
                <a:cubicBezTo>
                  <a:pt x="3875" y="4010"/>
                  <a:pt x="3434" y="4316"/>
                  <a:pt x="3728" y="4316"/>
                </a:cubicBezTo>
                <a:cubicBezTo>
                  <a:pt x="4212" y="4316"/>
                  <a:pt x="4474" y="4861"/>
                  <a:pt x="4936" y="4872"/>
                </a:cubicBezTo>
                <a:cubicBezTo>
                  <a:pt x="5009" y="4873"/>
                  <a:pt x="5042" y="4974"/>
                  <a:pt x="5042" y="5054"/>
                </a:cubicBezTo>
                <a:cubicBezTo>
                  <a:pt x="5042" y="5156"/>
                  <a:pt x="4968" y="5167"/>
                  <a:pt x="4894" y="5179"/>
                </a:cubicBezTo>
                <a:cubicBezTo>
                  <a:pt x="4779" y="5190"/>
                  <a:pt x="4653" y="5055"/>
                  <a:pt x="4506" y="5248"/>
                </a:cubicBezTo>
                <a:cubicBezTo>
                  <a:pt x="4779" y="5361"/>
                  <a:pt x="5062" y="5474"/>
                  <a:pt x="5052" y="5860"/>
                </a:cubicBezTo>
                <a:cubicBezTo>
                  <a:pt x="5052" y="5962"/>
                  <a:pt x="5167" y="6007"/>
                  <a:pt x="5251" y="6030"/>
                </a:cubicBezTo>
                <a:cubicBezTo>
                  <a:pt x="5398" y="6075"/>
                  <a:pt x="5514" y="6144"/>
                  <a:pt x="5598" y="6291"/>
                </a:cubicBezTo>
                <a:cubicBezTo>
                  <a:pt x="5598" y="6325"/>
                  <a:pt x="5598" y="6348"/>
                  <a:pt x="5598" y="6382"/>
                </a:cubicBezTo>
                <a:cubicBezTo>
                  <a:pt x="5577" y="6734"/>
                  <a:pt x="5368" y="6723"/>
                  <a:pt x="5137" y="6666"/>
                </a:cubicBezTo>
                <a:cubicBezTo>
                  <a:pt x="4863" y="6598"/>
                  <a:pt x="4590" y="6461"/>
                  <a:pt x="4296" y="6586"/>
                </a:cubicBezTo>
                <a:cubicBezTo>
                  <a:pt x="4706" y="6757"/>
                  <a:pt x="5157" y="6768"/>
                  <a:pt x="5535" y="7006"/>
                </a:cubicBezTo>
                <a:cubicBezTo>
                  <a:pt x="4127" y="7052"/>
                  <a:pt x="2888" y="6291"/>
                  <a:pt x="1523" y="5996"/>
                </a:cubicBezTo>
                <a:cubicBezTo>
                  <a:pt x="1565" y="6189"/>
                  <a:pt x="1679" y="6235"/>
                  <a:pt x="1773" y="6258"/>
                </a:cubicBezTo>
                <a:cubicBezTo>
                  <a:pt x="2278" y="6405"/>
                  <a:pt x="2720" y="6700"/>
                  <a:pt x="3182" y="6950"/>
                </a:cubicBezTo>
                <a:cubicBezTo>
                  <a:pt x="3371" y="7052"/>
                  <a:pt x="3507" y="7166"/>
                  <a:pt x="3581" y="7381"/>
                </a:cubicBezTo>
                <a:cubicBezTo>
                  <a:pt x="3644" y="7586"/>
                  <a:pt x="3770" y="7677"/>
                  <a:pt x="4001" y="7620"/>
                </a:cubicBezTo>
                <a:cubicBezTo>
                  <a:pt x="4190" y="7575"/>
                  <a:pt x="4391" y="7597"/>
                  <a:pt x="4590" y="7620"/>
                </a:cubicBezTo>
                <a:cubicBezTo>
                  <a:pt x="4811" y="7643"/>
                  <a:pt x="5063" y="7870"/>
                  <a:pt x="5010" y="7995"/>
                </a:cubicBezTo>
                <a:cubicBezTo>
                  <a:pt x="4905" y="8199"/>
                  <a:pt x="4726" y="8096"/>
                  <a:pt x="4579" y="8074"/>
                </a:cubicBezTo>
                <a:cubicBezTo>
                  <a:pt x="4400" y="8051"/>
                  <a:pt x="4075" y="7995"/>
                  <a:pt x="4075" y="8018"/>
                </a:cubicBezTo>
                <a:cubicBezTo>
                  <a:pt x="3960" y="8528"/>
                  <a:pt x="3696" y="8142"/>
                  <a:pt x="3507" y="8142"/>
                </a:cubicBezTo>
                <a:cubicBezTo>
                  <a:pt x="3329" y="8142"/>
                  <a:pt x="3151" y="8085"/>
                  <a:pt x="2982" y="8040"/>
                </a:cubicBezTo>
                <a:cubicBezTo>
                  <a:pt x="2762" y="7983"/>
                  <a:pt x="2562" y="8085"/>
                  <a:pt x="2351" y="8108"/>
                </a:cubicBezTo>
                <a:cubicBezTo>
                  <a:pt x="2162" y="8130"/>
                  <a:pt x="2268" y="8426"/>
                  <a:pt x="2152" y="8551"/>
                </a:cubicBezTo>
                <a:cubicBezTo>
                  <a:pt x="2131" y="8585"/>
                  <a:pt x="2110" y="8585"/>
                  <a:pt x="2089" y="8585"/>
                </a:cubicBezTo>
                <a:cubicBezTo>
                  <a:pt x="2026" y="9471"/>
                  <a:pt x="923" y="9255"/>
                  <a:pt x="923" y="9289"/>
                </a:cubicBezTo>
                <a:cubicBezTo>
                  <a:pt x="828" y="9346"/>
                  <a:pt x="713" y="9209"/>
                  <a:pt x="598" y="9345"/>
                </a:cubicBezTo>
                <a:cubicBezTo>
                  <a:pt x="1091" y="9969"/>
                  <a:pt x="1847" y="10117"/>
                  <a:pt x="2519" y="10582"/>
                </a:cubicBezTo>
                <a:cubicBezTo>
                  <a:pt x="1962" y="10741"/>
                  <a:pt x="1637" y="10197"/>
                  <a:pt x="1227" y="10265"/>
                </a:cubicBezTo>
                <a:cubicBezTo>
                  <a:pt x="1027" y="10435"/>
                  <a:pt x="1627" y="10708"/>
                  <a:pt x="1049" y="10788"/>
                </a:cubicBezTo>
                <a:cubicBezTo>
                  <a:pt x="1301" y="10935"/>
                  <a:pt x="1480" y="11082"/>
                  <a:pt x="1659" y="11252"/>
                </a:cubicBezTo>
                <a:cubicBezTo>
                  <a:pt x="1963" y="11559"/>
                  <a:pt x="2027" y="11764"/>
                  <a:pt x="1880" y="12172"/>
                </a:cubicBezTo>
                <a:cubicBezTo>
                  <a:pt x="1785" y="12445"/>
                  <a:pt x="1647" y="12695"/>
                  <a:pt x="1773" y="13012"/>
                </a:cubicBezTo>
                <a:cubicBezTo>
                  <a:pt x="1858" y="13228"/>
                  <a:pt x="1826" y="13376"/>
                  <a:pt x="1511" y="13274"/>
                </a:cubicBezTo>
                <a:cubicBezTo>
                  <a:pt x="1175" y="13172"/>
                  <a:pt x="1048" y="13364"/>
                  <a:pt x="1132" y="13750"/>
                </a:cubicBezTo>
                <a:cubicBezTo>
                  <a:pt x="1185" y="14000"/>
                  <a:pt x="1133" y="14079"/>
                  <a:pt x="902" y="14045"/>
                </a:cubicBezTo>
                <a:cubicBezTo>
                  <a:pt x="649" y="14011"/>
                  <a:pt x="408" y="13853"/>
                  <a:pt x="93" y="13932"/>
                </a:cubicBezTo>
                <a:cubicBezTo>
                  <a:pt x="345" y="14387"/>
                  <a:pt x="881" y="14250"/>
                  <a:pt x="1175" y="14681"/>
                </a:cubicBezTo>
                <a:cubicBezTo>
                  <a:pt x="829" y="14681"/>
                  <a:pt x="556" y="14681"/>
                  <a:pt x="304" y="14590"/>
                </a:cubicBezTo>
                <a:cubicBezTo>
                  <a:pt x="198" y="14556"/>
                  <a:pt x="83" y="14511"/>
                  <a:pt x="20" y="14648"/>
                </a:cubicBezTo>
                <a:cubicBezTo>
                  <a:pt x="-54" y="14806"/>
                  <a:pt x="93" y="14862"/>
                  <a:pt x="177" y="14885"/>
                </a:cubicBezTo>
                <a:cubicBezTo>
                  <a:pt x="419" y="14964"/>
                  <a:pt x="608" y="15146"/>
                  <a:pt x="818" y="15294"/>
                </a:cubicBezTo>
                <a:cubicBezTo>
                  <a:pt x="1270" y="15612"/>
                  <a:pt x="1764" y="15884"/>
                  <a:pt x="2142" y="16406"/>
                </a:cubicBezTo>
                <a:cubicBezTo>
                  <a:pt x="1669" y="16270"/>
                  <a:pt x="1312" y="15953"/>
                  <a:pt x="860" y="15896"/>
                </a:cubicBezTo>
                <a:cubicBezTo>
                  <a:pt x="1249" y="16373"/>
                  <a:pt x="1743" y="16691"/>
                  <a:pt x="2205" y="17042"/>
                </a:cubicBezTo>
                <a:cubicBezTo>
                  <a:pt x="2342" y="17145"/>
                  <a:pt x="2478" y="17213"/>
                  <a:pt x="2499" y="17429"/>
                </a:cubicBezTo>
                <a:cubicBezTo>
                  <a:pt x="2562" y="17849"/>
                  <a:pt x="2730" y="18190"/>
                  <a:pt x="3109" y="18371"/>
                </a:cubicBezTo>
                <a:cubicBezTo>
                  <a:pt x="3109" y="18371"/>
                  <a:pt x="3088" y="18438"/>
                  <a:pt x="3077" y="18472"/>
                </a:cubicBezTo>
                <a:cubicBezTo>
                  <a:pt x="2846" y="18484"/>
                  <a:pt x="2667" y="18234"/>
                  <a:pt x="2383" y="18325"/>
                </a:cubicBezTo>
                <a:cubicBezTo>
                  <a:pt x="2667" y="18666"/>
                  <a:pt x="2898" y="18961"/>
                  <a:pt x="3287" y="19120"/>
                </a:cubicBezTo>
                <a:cubicBezTo>
                  <a:pt x="3602" y="19245"/>
                  <a:pt x="3990" y="19325"/>
                  <a:pt x="4222" y="19734"/>
                </a:cubicBezTo>
                <a:cubicBezTo>
                  <a:pt x="3959" y="19813"/>
                  <a:pt x="3760" y="19711"/>
                  <a:pt x="3560" y="19642"/>
                </a:cubicBezTo>
                <a:cubicBezTo>
                  <a:pt x="3256" y="19529"/>
                  <a:pt x="2950" y="19404"/>
                  <a:pt x="2645" y="19290"/>
                </a:cubicBezTo>
                <a:cubicBezTo>
                  <a:pt x="2530" y="19245"/>
                  <a:pt x="2405" y="19222"/>
                  <a:pt x="2331" y="19426"/>
                </a:cubicBezTo>
                <a:cubicBezTo>
                  <a:pt x="2720" y="19472"/>
                  <a:pt x="2950" y="19745"/>
                  <a:pt x="3192" y="20006"/>
                </a:cubicBezTo>
                <a:cubicBezTo>
                  <a:pt x="3328" y="20154"/>
                  <a:pt x="3445" y="20346"/>
                  <a:pt x="3687" y="20278"/>
                </a:cubicBezTo>
                <a:cubicBezTo>
                  <a:pt x="3813" y="20243"/>
                  <a:pt x="3896" y="20346"/>
                  <a:pt x="3886" y="20482"/>
                </a:cubicBezTo>
                <a:cubicBezTo>
                  <a:pt x="3833" y="20959"/>
                  <a:pt x="4137" y="21118"/>
                  <a:pt x="4452" y="21209"/>
                </a:cubicBezTo>
                <a:cubicBezTo>
                  <a:pt x="4684" y="21277"/>
                  <a:pt x="4902" y="21379"/>
                  <a:pt x="5116" y="21492"/>
                </a:cubicBezTo>
                <a:lnTo>
                  <a:pt x="5312" y="21600"/>
                </a:lnTo>
                <a:lnTo>
                  <a:pt x="21546" y="21600"/>
                </a:lnTo>
                <a:lnTo>
                  <a:pt x="21546" y="0"/>
                </a:lnTo>
                <a:lnTo>
                  <a:pt x="3776" y="0"/>
                </a:lnTo>
                <a:close/>
              </a:path>
            </a:pathLst>
          </a:custGeom>
          <a:ln w="12700">
            <a:miter lim="400000"/>
          </a:ln>
        </p:spPr>
      </p:pic>
      <p:pic>
        <p:nvPicPr>
          <p:cNvPr id="225" name="Google Shape;273;p19" descr="Google Shape;273;p19"/>
          <p:cNvPicPr>
            <a:picLocks noChangeAspect="1"/>
          </p:cNvPicPr>
          <p:nvPr/>
        </p:nvPicPr>
        <p:blipFill>
          <a:blip r:embed="rId3"/>
          <a:stretch/>
        </p:blipFill>
        <p:spPr bwMode="auto">
          <a:xfrm>
            <a:off x="391933" y="385785"/>
            <a:ext cx="2347798" cy="492558"/>
          </a:xfrm>
          <a:prstGeom prst="rect">
            <a:avLst/>
          </a:prstGeom>
          <a:ln w="12700">
            <a:miter lim="400000"/>
          </a:ln>
        </p:spPr>
      </p:pic>
      <p:pic>
        <p:nvPicPr>
          <p:cNvPr id="7" name="Picture 2" descr="TELENURSING_LOGO_final"/>
          <p:cNvPicPr>
            <a:picLocks noChangeAspect="1" noChangeArrowheads="1"/>
          </p:cNvPicPr>
          <p:nvPr/>
        </p:nvPicPr>
        <p:blipFill>
          <a:blip r:embed="rId4"/>
          <a:stretch/>
        </p:blipFill>
        <p:spPr bwMode="auto">
          <a:xfrm>
            <a:off x="601098" y="2005855"/>
            <a:ext cx="5844164" cy="30359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Θέση περιεχομένου 2"/>
          <p:cNvSpPr>
            <a:spLocks noGrp="1"/>
          </p:cNvSpPr>
          <p:nvPr>
            <p:ph idx="1"/>
          </p:nvPr>
        </p:nvSpPr>
        <p:spPr bwMode="auto">
          <a:xfrm>
            <a:off x="911424" y="2276872"/>
            <a:ext cx="10515600" cy="3324027"/>
          </a:xfrm>
        </p:spPr>
        <p:txBody>
          <a:bodyPr>
            <a:normAutofit/>
          </a:bodyPr>
          <a:lstStyle/>
          <a:p>
            <a:pPr marL="0" indent="0">
              <a:buNone/>
              <a:defRPr/>
            </a:pPr>
            <a:r>
              <a:rPr lang="en-GB" sz="2000" dirty="0"/>
              <a:t>The aim of training nurses on Remote Patient Monitoring (RPM) is to equip them with the knowledge and skills necessary to effectively use technology and remote monitoring tools to support and care for patients who are not physically present in a healthcare facility or especially at a Place -of-Care away from a healthcare facility. RPM is a rapidly evolving field that leverages technology to monitor patients' health and vital signs from a distance, in their own homes</a:t>
            </a:r>
            <a:endParaRPr lang="el-GR" sz="2000" dirty="0"/>
          </a:p>
        </p:txBody>
      </p:sp>
      <p:pic>
        <p:nvPicPr>
          <p:cNvPr id="6" name="Picture 2" descr="TELENURSING_LOGO_final"/>
          <p:cNvPicPr>
            <a:picLocks noChangeAspect="1" noChangeArrowheads="1"/>
          </p:cNvPicPr>
          <p:nvPr/>
        </p:nvPicPr>
        <p:blipFill>
          <a:blip r:embed="rId2"/>
          <a:stretch/>
        </p:blipFill>
        <p:spPr bwMode="auto">
          <a:xfrm>
            <a:off x="9264352" y="5225270"/>
            <a:ext cx="2501362" cy="1299408"/>
          </a:xfrm>
          <a:prstGeom prst="rect">
            <a:avLst/>
          </a:prstGeom>
          <a:noFill/>
          <a:ln>
            <a:noFill/>
          </a:ln>
        </p:spPr>
      </p:pic>
      <p:pic>
        <p:nvPicPr>
          <p:cNvPr id="7" name="Slika 6"/>
          <p:cNvPicPr>
            <a:picLocks noChangeAspect="1"/>
          </p:cNvPicPr>
          <p:nvPr/>
        </p:nvPicPr>
        <p:blipFill>
          <a:blip r:embed="rId3"/>
          <a:stretch/>
        </p:blipFill>
        <p:spPr bwMode="auto">
          <a:xfrm>
            <a:off x="177798" y="6303702"/>
            <a:ext cx="1803400" cy="378345"/>
          </a:xfrm>
          <a:prstGeom prst="rect">
            <a:avLst/>
          </a:prstGeom>
        </p:spPr>
      </p:pic>
      <p:sp>
        <p:nvSpPr>
          <p:cNvPr id="5" name="Rectangle 19"/>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p:cNvSpPr>
            <a:spLocks noGrp="1"/>
          </p:cNvSpPr>
          <p:nvPr>
            <p:ph type="title"/>
          </p:nvPr>
        </p:nvSpPr>
        <p:spPr bwMode="auto">
          <a:xfrm>
            <a:off x="1255531" y="965071"/>
            <a:ext cx="10264697" cy="1212102"/>
          </a:xfrm>
        </p:spPr>
        <p:txBody>
          <a:bodyPr>
            <a:normAutofit/>
          </a:bodyPr>
          <a:lstStyle/>
          <a:p>
            <a:pPr>
              <a:defRPr/>
            </a:pPr>
            <a:r>
              <a:rPr lang="en-US" sz="4800" b="1" dirty="0">
                <a:solidFill>
                  <a:schemeClr val="bg1"/>
                </a:solidFill>
              </a:rPr>
              <a:t>Aim</a:t>
            </a:r>
            <a:endParaRPr lang="el-GR" sz="48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Θέση περιεχομένου 2"/>
          <p:cNvSpPr>
            <a:spLocks noGrp="1"/>
          </p:cNvSpPr>
          <p:nvPr>
            <p:ph idx="1"/>
          </p:nvPr>
        </p:nvSpPr>
        <p:spPr bwMode="auto">
          <a:xfrm>
            <a:off x="911424" y="2276872"/>
            <a:ext cx="10515600" cy="3816424"/>
          </a:xfrm>
        </p:spPr>
        <p:txBody>
          <a:bodyPr>
            <a:normAutofit fontScale="85000" lnSpcReduction="20000"/>
          </a:bodyPr>
          <a:lstStyle/>
          <a:p>
            <a:pPr>
              <a:defRPr/>
            </a:pPr>
            <a:r>
              <a:rPr lang="en-GB" dirty="0"/>
              <a:t>Improve Patient Care</a:t>
            </a:r>
          </a:p>
          <a:p>
            <a:pPr>
              <a:defRPr/>
            </a:pPr>
            <a:r>
              <a:rPr lang="en-GB" dirty="0"/>
              <a:t>Enhance Patient Engagement</a:t>
            </a:r>
          </a:p>
          <a:p>
            <a:pPr>
              <a:defRPr/>
            </a:pPr>
            <a:r>
              <a:rPr lang="en-GB" dirty="0"/>
              <a:t>Reduce Healthcare Costs</a:t>
            </a:r>
          </a:p>
          <a:p>
            <a:pPr>
              <a:defRPr/>
            </a:pPr>
            <a:r>
              <a:rPr lang="en-GB" dirty="0"/>
              <a:t>Increase Access to Care</a:t>
            </a:r>
          </a:p>
          <a:p>
            <a:pPr>
              <a:defRPr/>
            </a:pPr>
            <a:r>
              <a:rPr lang="en-GB" dirty="0"/>
              <a:t>Enhance Data Collection and Analysis</a:t>
            </a:r>
          </a:p>
          <a:p>
            <a:pPr>
              <a:defRPr/>
            </a:pPr>
            <a:r>
              <a:rPr lang="en-GB" dirty="0"/>
              <a:t>Improve Quality of Life</a:t>
            </a:r>
          </a:p>
          <a:p>
            <a:pPr>
              <a:defRPr/>
            </a:pPr>
            <a:r>
              <a:rPr lang="en-GB" dirty="0"/>
              <a:t>Early Detection and Intervention</a:t>
            </a:r>
          </a:p>
          <a:p>
            <a:pPr>
              <a:defRPr/>
            </a:pPr>
            <a:r>
              <a:rPr lang="en-GB" dirty="0"/>
              <a:t>Population Health Management</a:t>
            </a:r>
          </a:p>
          <a:p>
            <a:pPr>
              <a:defRPr/>
            </a:pPr>
            <a:r>
              <a:rPr lang="en-GB" dirty="0"/>
              <a:t>Chronic Disease Management</a:t>
            </a:r>
          </a:p>
          <a:p>
            <a:pPr>
              <a:defRPr/>
            </a:pPr>
            <a:r>
              <a:rPr lang="en-GB" dirty="0"/>
              <a:t>Research and Continuous </a:t>
            </a:r>
            <a:r>
              <a:rPr lang="en-GB" dirty="0" err="1"/>
              <a:t>Improvemen</a:t>
            </a:r>
            <a:endParaRPr lang="en-GB" dirty="0"/>
          </a:p>
          <a:p>
            <a:pPr>
              <a:defRPr/>
            </a:pPr>
            <a:endParaRPr lang="en-GB" dirty="0"/>
          </a:p>
          <a:p>
            <a:pPr>
              <a:defRPr/>
            </a:pPr>
            <a:endParaRPr lang="el-GR" dirty="0"/>
          </a:p>
        </p:txBody>
      </p:sp>
      <p:pic>
        <p:nvPicPr>
          <p:cNvPr id="6" name="Picture 2" descr="TELENURSING_LOGO_final"/>
          <p:cNvPicPr>
            <a:picLocks noChangeAspect="1" noChangeArrowheads="1"/>
          </p:cNvPicPr>
          <p:nvPr/>
        </p:nvPicPr>
        <p:blipFill>
          <a:blip r:embed="rId2"/>
          <a:stretch/>
        </p:blipFill>
        <p:spPr bwMode="auto">
          <a:xfrm>
            <a:off x="9264352" y="5225270"/>
            <a:ext cx="2501362" cy="1299408"/>
          </a:xfrm>
          <a:prstGeom prst="rect">
            <a:avLst/>
          </a:prstGeom>
          <a:noFill/>
          <a:ln>
            <a:noFill/>
          </a:ln>
        </p:spPr>
      </p:pic>
      <p:pic>
        <p:nvPicPr>
          <p:cNvPr id="7" name="Slika 6"/>
          <p:cNvPicPr>
            <a:picLocks noChangeAspect="1"/>
          </p:cNvPicPr>
          <p:nvPr/>
        </p:nvPicPr>
        <p:blipFill>
          <a:blip r:embed="rId3"/>
          <a:stretch/>
        </p:blipFill>
        <p:spPr bwMode="auto">
          <a:xfrm>
            <a:off x="177798" y="6303702"/>
            <a:ext cx="1803400" cy="378345"/>
          </a:xfrm>
          <a:prstGeom prst="rect">
            <a:avLst/>
          </a:prstGeom>
        </p:spPr>
      </p:pic>
      <p:sp>
        <p:nvSpPr>
          <p:cNvPr id="5" name="Rectangle 19"/>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p:cNvSpPr>
            <a:spLocks noGrp="1"/>
          </p:cNvSpPr>
          <p:nvPr>
            <p:ph type="title"/>
          </p:nvPr>
        </p:nvSpPr>
        <p:spPr bwMode="auto">
          <a:xfrm>
            <a:off x="1255531" y="965071"/>
            <a:ext cx="10264697" cy="1212102"/>
          </a:xfrm>
        </p:spPr>
        <p:txBody>
          <a:bodyPr>
            <a:normAutofit/>
          </a:bodyPr>
          <a:lstStyle/>
          <a:p>
            <a:pPr>
              <a:defRPr/>
            </a:pPr>
            <a:r>
              <a:rPr lang="it-IT" sz="4800" b="1" dirty="0">
                <a:solidFill>
                  <a:schemeClr val="bg1"/>
                </a:solidFill>
              </a:rPr>
              <a:t>Objectives</a:t>
            </a:r>
            <a:endParaRPr lang="el-GR" sz="48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4848CE-4C03-584F-4B52-F4CEAB573394}"/>
              </a:ext>
            </a:extLst>
          </p:cNvPr>
          <p:cNvPicPr>
            <a:picLocks noGrp="1" noChangeAspect="1"/>
          </p:cNvPicPr>
          <p:nvPr>
            <p:ph idx="1"/>
          </p:nvPr>
        </p:nvPicPr>
        <p:blipFill>
          <a:blip r:embed="rId2"/>
          <a:stretch/>
        </p:blipFill>
        <p:spPr bwMode="auto">
          <a:xfrm>
            <a:off x="5087888" y="1690688"/>
            <a:ext cx="2066568" cy="5166421"/>
          </a:xfrm>
          <a:prstGeom prst="rect">
            <a:avLst/>
          </a:prstGeom>
        </p:spPr>
      </p:pic>
      <p:sp>
        <p:nvSpPr>
          <p:cNvPr id="6" name="Rectangle 19">
            <a:extLst>
              <a:ext uri="{FF2B5EF4-FFF2-40B4-BE49-F238E27FC236}">
                <a16:creationId xmlns:a16="http://schemas.microsoft.com/office/drawing/2014/main" id="{94E029DC-5B77-8F16-B9AA-5BAD13AF6FD0}"/>
              </a:ext>
            </a:extLst>
          </p:cNvPr>
          <p:cNvSpPr>
            <a:spLocks noGrp="1"/>
          </p:cNvSpPr>
          <p:nvPr>
            <p:ph type="title"/>
          </p:nvPr>
        </p:nvSpPr>
        <p:spPr bwMode="auto">
          <a:xfrm>
            <a:off x="838200" y="365125"/>
            <a:ext cx="10515600" cy="13255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47321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Θέση περιεχομένου 2"/>
          <p:cNvSpPr>
            <a:spLocks noGrp="1"/>
          </p:cNvSpPr>
          <p:nvPr>
            <p:ph idx="1"/>
          </p:nvPr>
        </p:nvSpPr>
        <p:spPr bwMode="auto">
          <a:xfrm>
            <a:off x="911424" y="2276872"/>
            <a:ext cx="10515600" cy="3816424"/>
          </a:xfrm>
        </p:spPr>
        <p:txBody>
          <a:bodyPr>
            <a:normAutofit/>
          </a:bodyPr>
          <a:lstStyle/>
          <a:p>
            <a:pPr>
              <a:defRPr/>
            </a:pPr>
            <a:r>
              <a:rPr lang="en-GB" sz="2000" dirty="0"/>
              <a:t>High blood pressure</a:t>
            </a:r>
          </a:p>
          <a:p>
            <a:pPr>
              <a:defRPr/>
            </a:pPr>
            <a:r>
              <a:rPr lang="en-GB" sz="2000" dirty="0"/>
              <a:t>Diabetes</a:t>
            </a:r>
          </a:p>
          <a:p>
            <a:pPr>
              <a:defRPr/>
            </a:pPr>
            <a:r>
              <a:rPr lang="en-GB" sz="2000" dirty="0"/>
              <a:t>Weight loss or gain</a:t>
            </a:r>
          </a:p>
          <a:p>
            <a:pPr>
              <a:defRPr/>
            </a:pPr>
            <a:r>
              <a:rPr lang="en-GB" sz="2000" dirty="0"/>
              <a:t>Heart conditions</a:t>
            </a:r>
          </a:p>
          <a:p>
            <a:pPr>
              <a:defRPr/>
            </a:pPr>
            <a:r>
              <a:rPr lang="en-GB" sz="2000" dirty="0"/>
              <a:t>Chronic obstructive pulmonary disease</a:t>
            </a:r>
          </a:p>
          <a:p>
            <a:pPr>
              <a:defRPr/>
            </a:pPr>
            <a:r>
              <a:rPr lang="en-GB" sz="2000" dirty="0"/>
              <a:t>Sleep </a:t>
            </a:r>
            <a:r>
              <a:rPr lang="en-GB" sz="2000" dirty="0" err="1"/>
              <a:t>apnea</a:t>
            </a:r>
            <a:endParaRPr lang="en-GB" sz="2000" dirty="0"/>
          </a:p>
          <a:p>
            <a:pPr>
              <a:defRPr/>
            </a:pPr>
            <a:r>
              <a:rPr lang="en-GB" sz="2000" dirty="0"/>
              <a:t>Asthma</a:t>
            </a:r>
          </a:p>
          <a:p>
            <a:pPr>
              <a:defRPr/>
            </a:pPr>
            <a:endParaRPr lang="el-GR" dirty="0"/>
          </a:p>
        </p:txBody>
      </p:sp>
      <p:pic>
        <p:nvPicPr>
          <p:cNvPr id="6" name="Picture 2" descr="TELENURSING_LOGO_final"/>
          <p:cNvPicPr>
            <a:picLocks noChangeAspect="1" noChangeArrowheads="1"/>
          </p:cNvPicPr>
          <p:nvPr/>
        </p:nvPicPr>
        <p:blipFill>
          <a:blip r:embed="rId2"/>
          <a:stretch/>
        </p:blipFill>
        <p:spPr bwMode="auto">
          <a:xfrm>
            <a:off x="9264352" y="5225270"/>
            <a:ext cx="2501362" cy="1299408"/>
          </a:xfrm>
          <a:prstGeom prst="rect">
            <a:avLst/>
          </a:prstGeom>
          <a:noFill/>
          <a:ln>
            <a:noFill/>
          </a:ln>
        </p:spPr>
      </p:pic>
      <p:pic>
        <p:nvPicPr>
          <p:cNvPr id="7" name="Slika 6"/>
          <p:cNvPicPr>
            <a:picLocks noChangeAspect="1"/>
          </p:cNvPicPr>
          <p:nvPr/>
        </p:nvPicPr>
        <p:blipFill>
          <a:blip r:embed="rId3"/>
          <a:stretch/>
        </p:blipFill>
        <p:spPr bwMode="auto">
          <a:xfrm>
            <a:off x="177798" y="6303702"/>
            <a:ext cx="1803400" cy="378345"/>
          </a:xfrm>
          <a:prstGeom prst="rect">
            <a:avLst/>
          </a:prstGeom>
        </p:spPr>
      </p:pic>
      <p:sp>
        <p:nvSpPr>
          <p:cNvPr id="5" name="Rectangle 19"/>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p:cNvSpPr>
            <a:spLocks noGrp="1"/>
          </p:cNvSpPr>
          <p:nvPr>
            <p:ph type="title"/>
          </p:nvPr>
        </p:nvSpPr>
        <p:spPr bwMode="auto">
          <a:xfrm>
            <a:off x="1255531" y="965071"/>
            <a:ext cx="10264697" cy="1212102"/>
          </a:xfrm>
        </p:spPr>
        <p:txBody>
          <a:bodyPr>
            <a:normAutofit fontScale="90000"/>
          </a:bodyPr>
          <a:lstStyle/>
          <a:p>
            <a:pPr>
              <a:defRPr/>
            </a:pPr>
            <a:r>
              <a:rPr lang="en-GB" sz="4800" b="1" dirty="0">
                <a:solidFill>
                  <a:schemeClr val="bg1"/>
                </a:solidFill>
              </a:rPr>
              <a:t>symptoms and conditions that can be tracked through remote patient monitoring</a:t>
            </a:r>
            <a:endParaRPr lang="el-GR" sz="48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Θέση περιεχομένου 2"/>
          <p:cNvSpPr>
            <a:spLocks noGrp="1"/>
          </p:cNvSpPr>
          <p:nvPr>
            <p:ph idx="1"/>
          </p:nvPr>
        </p:nvSpPr>
        <p:spPr bwMode="auto">
          <a:xfrm>
            <a:off x="695400" y="2332224"/>
            <a:ext cx="10515600" cy="3816424"/>
          </a:xfrm>
        </p:spPr>
        <p:txBody>
          <a:bodyPr>
            <a:normAutofit/>
          </a:bodyPr>
          <a:lstStyle/>
          <a:p>
            <a:pPr marL="0" indent="0">
              <a:buNone/>
              <a:defRPr/>
            </a:pPr>
            <a:r>
              <a:rPr lang="en-GB" dirty="0"/>
              <a:t>•	</a:t>
            </a:r>
            <a:r>
              <a:rPr lang="en-GB" sz="2000" dirty="0"/>
              <a:t>Reduced hospitalizations</a:t>
            </a:r>
          </a:p>
          <a:p>
            <a:pPr marL="0" indent="0">
              <a:buNone/>
              <a:defRPr/>
            </a:pPr>
            <a:r>
              <a:rPr lang="en-GB" sz="2000" dirty="0"/>
              <a:t>•	Shorter hospital stays if the patient can be discharged with a remote monitoring device to use at home</a:t>
            </a:r>
          </a:p>
          <a:p>
            <a:pPr marL="0" indent="0">
              <a:buNone/>
              <a:defRPr/>
            </a:pPr>
            <a:r>
              <a:rPr lang="en-GB" sz="2000" dirty="0"/>
              <a:t>•	Fewer visits to the emergency room</a:t>
            </a:r>
          </a:p>
          <a:p>
            <a:pPr marL="0" indent="0">
              <a:buNone/>
              <a:defRPr/>
            </a:pPr>
            <a:r>
              <a:rPr lang="en-GB" sz="2000" dirty="0"/>
              <a:t>•	Better health outcomes for patients in rural areas</a:t>
            </a:r>
          </a:p>
          <a:p>
            <a:pPr marL="0" indent="0">
              <a:buNone/>
              <a:defRPr/>
            </a:pPr>
            <a:r>
              <a:rPr lang="en-GB" sz="2000" dirty="0"/>
              <a:t>•	Better preventative management for chronic conditions</a:t>
            </a:r>
          </a:p>
          <a:p>
            <a:pPr marL="0" indent="0">
              <a:buNone/>
              <a:defRPr/>
            </a:pPr>
            <a:r>
              <a:rPr lang="en-GB" sz="2000" dirty="0"/>
              <a:t>•	Reduced risk of illnesses for patients and health care workers. </a:t>
            </a:r>
          </a:p>
          <a:p>
            <a:pPr>
              <a:defRPr/>
            </a:pPr>
            <a:endParaRPr lang="el-GR" dirty="0"/>
          </a:p>
        </p:txBody>
      </p:sp>
      <p:pic>
        <p:nvPicPr>
          <p:cNvPr id="6" name="Picture 2" descr="TELENURSING_LOGO_final"/>
          <p:cNvPicPr>
            <a:picLocks noChangeAspect="1" noChangeArrowheads="1"/>
          </p:cNvPicPr>
          <p:nvPr/>
        </p:nvPicPr>
        <p:blipFill>
          <a:blip r:embed="rId2"/>
          <a:stretch/>
        </p:blipFill>
        <p:spPr bwMode="auto">
          <a:xfrm>
            <a:off x="9264352" y="5225270"/>
            <a:ext cx="2501362" cy="1299408"/>
          </a:xfrm>
          <a:prstGeom prst="rect">
            <a:avLst/>
          </a:prstGeom>
          <a:noFill/>
          <a:ln>
            <a:noFill/>
          </a:ln>
        </p:spPr>
      </p:pic>
      <p:pic>
        <p:nvPicPr>
          <p:cNvPr id="7" name="Slika 6"/>
          <p:cNvPicPr>
            <a:picLocks noChangeAspect="1"/>
          </p:cNvPicPr>
          <p:nvPr/>
        </p:nvPicPr>
        <p:blipFill>
          <a:blip r:embed="rId3"/>
          <a:stretch/>
        </p:blipFill>
        <p:spPr bwMode="auto">
          <a:xfrm>
            <a:off x="177798" y="6303702"/>
            <a:ext cx="1803400" cy="378345"/>
          </a:xfrm>
          <a:prstGeom prst="rect">
            <a:avLst/>
          </a:prstGeom>
        </p:spPr>
      </p:pic>
      <p:sp>
        <p:nvSpPr>
          <p:cNvPr id="5" name="Rectangle 19"/>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p:cNvSpPr>
            <a:spLocks noGrp="1"/>
          </p:cNvSpPr>
          <p:nvPr>
            <p:ph type="title"/>
          </p:nvPr>
        </p:nvSpPr>
        <p:spPr bwMode="auto">
          <a:xfrm>
            <a:off x="1255531" y="965071"/>
            <a:ext cx="10264697" cy="1212102"/>
          </a:xfrm>
        </p:spPr>
        <p:txBody>
          <a:bodyPr>
            <a:normAutofit fontScale="90000"/>
          </a:bodyPr>
          <a:lstStyle/>
          <a:p>
            <a:pPr>
              <a:defRPr/>
            </a:pPr>
            <a:r>
              <a:rPr lang="it-IT" sz="4800" b="1" dirty="0">
                <a:solidFill>
                  <a:schemeClr val="bg1"/>
                </a:solidFill>
              </a:rPr>
              <a:t>Benefits of patients using monitoring at-home </a:t>
            </a:r>
            <a:endParaRPr lang="el-GR" sz="480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Picture 2" descr="TELENURSING_LOGO_final"/>
          <p:cNvPicPr>
            <a:picLocks noChangeAspect="1" noChangeArrowheads="1"/>
          </p:cNvPicPr>
          <p:nvPr/>
        </p:nvPicPr>
        <p:blipFill>
          <a:blip r:embed="rId2"/>
          <a:stretch/>
        </p:blipFill>
        <p:spPr bwMode="auto">
          <a:xfrm>
            <a:off x="9826376" y="5517230"/>
            <a:ext cx="1939337" cy="1007447"/>
          </a:xfrm>
          <a:prstGeom prst="rect">
            <a:avLst/>
          </a:prstGeom>
          <a:noFill/>
          <a:ln>
            <a:noFill/>
          </a:ln>
        </p:spPr>
      </p:pic>
      <p:pic>
        <p:nvPicPr>
          <p:cNvPr id="7" name="Slika 6"/>
          <p:cNvPicPr>
            <a:picLocks noChangeAspect="1"/>
          </p:cNvPicPr>
          <p:nvPr/>
        </p:nvPicPr>
        <p:blipFill>
          <a:blip r:embed="rId3"/>
          <a:stretch/>
        </p:blipFill>
        <p:spPr bwMode="auto">
          <a:xfrm>
            <a:off x="177798" y="6303702"/>
            <a:ext cx="1803400" cy="378345"/>
          </a:xfrm>
          <a:prstGeom prst="rect">
            <a:avLst/>
          </a:prstGeom>
        </p:spPr>
      </p:pic>
      <p:sp>
        <p:nvSpPr>
          <p:cNvPr id="5" name="Rectangle 19"/>
          <p:cNvSpPr>
            <a:spLocks noGrp="1" noRot="1" noChangeAspect="1" noMove="1" noResize="1" noEditPoints="1" noAdjustHandles="1" noChangeArrowheads="1" noChangeShapeType="1" noTextEdit="1"/>
          </p:cNvSpPr>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p>
        </p:txBody>
      </p:sp>
      <p:sp>
        <p:nvSpPr>
          <p:cNvPr id="8" name="Τίτλος 1"/>
          <p:cNvSpPr>
            <a:spLocks noGrp="1"/>
          </p:cNvSpPr>
          <p:nvPr>
            <p:ph type="title"/>
          </p:nvPr>
        </p:nvSpPr>
        <p:spPr bwMode="auto">
          <a:xfrm>
            <a:off x="1255531" y="965071"/>
            <a:ext cx="10264697" cy="1212102"/>
          </a:xfrm>
        </p:spPr>
        <p:txBody>
          <a:bodyPr>
            <a:normAutofit/>
          </a:bodyPr>
          <a:lstStyle/>
          <a:p>
            <a:pPr>
              <a:defRPr/>
            </a:pPr>
            <a:r>
              <a:rPr lang="en-GB" sz="4800" b="1" dirty="0">
                <a:solidFill>
                  <a:schemeClr val="bg1"/>
                </a:solidFill>
              </a:rPr>
              <a:t>Types of sensors in RPMS</a:t>
            </a:r>
            <a:endParaRPr lang="el-GR" sz="4800" b="1" dirty="0">
              <a:solidFill>
                <a:schemeClr val="bg1"/>
              </a:solidFill>
            </a:endParaRPr>
          </a:p>
        </p:txBody>
      </p:sp>
      <p:pic>
        <p:nvPicPr>
          <p:cNvPr id="2" name="Content Placeholder 1" descr="Fig 12:">
            <a:extLst>
              <a:ext uri="{FF2B5EF4-FFF2-40B4-BE49-F238E27FC236}">
                <a16:creationId xmlns:a16="http://schemas.microsoft.com/office/drawing/2014/main" id="{871C455A-EA5F-0769-C7AB-776695E998A3}"/>
              </a:ext>
            </a:extLst>
          </p:cNvPr>
          <p:cNvPicPr>
            <a:picLocks noGrp="1" noChangeAspect="1"/>
          </p:cNvPicPr>
          <p:nvPr>
            <p:ph idx="1"/>
          </p:nvPr>
        </p:nvPicPr>
        <p:blipFill>
          <a:blip r:embed="rId4"/>
          <a:stretch/>
        </p:blipFill>
        <p:spPr bwMode="auto">
          <a:xfrm>
            <a:off x="1343472" y="2542524"/>
            <a:ext cx="3816424" cy="3433656"/>
          </a:xfrm>
          <a:prstGeom prst="rect">
            <a:avLst/>
          </a:prstGeom>
          <a:noFill/>
          <a:ln>
            <a:noFill/>
          </a:ln>
        </p:spPr>
      </p:pic>
      <p:pic>
        <p:nvPicPr>
          <p:cNvPr id="4" name="Picture 3" descr="Fig 13:">
            <a:extLst>
              <a:ext uri="{FF2B5EF4-FFF2-40B4-BE49-F238E27FC236}">
                <a16:creationId xmlns:a16="http://schemas.microsoft.com/office/drawing/2014/main" id="{04317BDE-D980-6E61-47BA-00DE4071AC3F}"/>
              </a:ext>
            </a:extLst>
          </p:cNvPr>
          <p:cNvPicPr>
            <a:picLocks noChangeAspect="1"/>
          </p:cNvPicPr>
          <p:nvPr/>
        </p:nvPicPr>
        <p:blipFill>
          <a:blip r:embed="rId5"/>
          <a:stretch/>
        </p:blipFill>
        <p:spPr bwMode="auto">
          <a:xfrm>
            <a:off x="5951984" y="2924944"/>
            <a:ext cx="5120141" cy="2711256"/>
          </a:xfrm>
          <a:prstGeom prst="rect">
            <a:avLst/>
          </a:prstGeom>
          <a:noFill/>
          <a:ln>
            <a:noFill/>
          </a:ln>
        </p:spPr>
      </p:pic>
      <p:sp>
        <p:nvSpPr>
          <p:cNvPr id="10" name="TextBox 9">
            <a:extLst>
              <a:ext uri="{FF2B5EF4-FFF2-40B4-BE49-F238E27FC236}">
                <a16:creationId xmlns:a16="http://schemas.microsoft.com/office/drawing/2014/main" id="{8DE43396-15CD-E44F-4F03-A5C2CF7C2658}"/>
              </a:ext>
            </a:extLst>
          </p:cNvPr>
          <p:cNvSpPr txBox="1"/>
          <p:nvPr/>
        </p:nvSpPr>
        <p:spPr>
          <a:xfrm>
            <a:off x="858335" y="6068813"/>
            <a:ext cx="4176464" cy="306944"/>
          </a:xfrm>
          <a:prstGeom prst="rect">
            <a:avLst/>
          </a:prstGeom>
          <a:noFill/>
        </p:spPr>
        <p:txBody>
          <a:bodyPr wrap="square">
            <a:spAutoFit/>
          </a:bodyPr>
          <a:lstStyle/>
          <a:p>
            <a:pPr marL="0" marR="0" algn="ctr">
              <a:lnSpc>
                <a:spcPct val="107000"/>
              </a:lnSpc>
              <a:spcBef>
                <a:spcPts val="0"/>
              </a:spcBef>
              <a:spcAft>
                <a:spcPts val="800"/>
              </a:spcAft>
            </a:pP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Fig. 1. Wearable Sensors used in RPMS.</a:t>
            </a:r>
            <a:endParaRPr lang="en-GB" sz="14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EC2142E-1505-99B0-C2FE-3F920BBC441B}"/>
              </a:ext>
            </a:extLst>
          </p:cNvPr>
          <p:cNvSpPr txBox="1"/>
          <p:nvPr/>
        </p:nvSpPr>
        <p:spPr bwMode="auto">
          <a:xfrm>
            <a:off x="6312024" y="6020953"/>
            <a:ext cx="4176464" cy="306944"/>
          </a:xfrm>
          <a:prstGeom prst="rect">
            <a:avLst/>
          </a:prstGeom>
          <a:noFill/>
        </p:spPr>
        <p:txBody>
          <a:bodyPr wrap="square">
            <a:spAutoFit/>
          </a:bodyPr>
          <a:lstStyle/>
          <a:p>
            <a:pPr marL="0" marR="0" algn="ctr">
              <a:lnSpc>
                <a:spcPct val="107000"/>
              </a:lnSpc>
              <a:spcBef>
                <a:spcPts val="0"/>
              </a:spcBef>
              <a:spcAft>
                <a:spcPts val="800"/>
              </a:spcAft>
            </a:pPr>
            <a:r>
              <a:rPr lang="en-GB" sz="1400" dirty="0">
                <a:effectLst/>
                <a:latin typeface="Times New Roman" panose="02020603050405020304" pitchFamily="18" charset="0"/>
                <a:ea typeface="Times New Roman" panose="02020603050405020304" pitchFamily="18" charset="0"/>
                <a:cs typeface="Times New Roman" panose="02020603050405020304" pitchFamily="18" charset="0"/>
              </a:rPr>
              <a:t>Fig. 2. Implantable Sensors in RPMS.</a:t>
            </a:r>
            <a:endParaRPr lang="en-GB" sz="14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TotalTime>
  <Words>2976</Words>
  <Application>Microsoft Office PowerPoint</Application>
  <DocSecurity>0</DocSecurity>
  <PresentationFormat>Widescreen</PresentationFormat>
  <Paragraphs>162</Paragraphs>
  <Slides>31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Calibri Light</vt:lpstr>
      <vt:lpstr>Century Gothic</vt:lpstr>
      <vt:lpstr>Times New Roman</vt:lpstr>
      <vt:lpstr>1_Θέμα του Office</vt:lpstr>
      <vt:lpstr>Θέμα του Office</vt:lpstr>
      <vt:lpstr>Module 1. Knowledge of Technology </vt:lpstr>
      <vt:lpstr>Objectives</vt:lpstr>
      <vt:lpstr>Unit 1. Remote Patient monitoring  </vt:lpstr>
      <vt:lpstr>Aim</vt:lpstr>
      <vt:lpstr>Objectives</vt:lpstr>
      <vt:lpstr>PowerPoint Presentation</vt:lpstr>
      <vt:lpstr>symptoms and conditions that can be tracked through remote patient monitoring</vt:lpstr>
      <vt:lpstr>Benefits of patients using monitoring at-home </vt:lpstr>
      <vt:lpstr>Types of sensors in RPMS</vt:lpstr>
      <vt:lpstr>Unit 2. Basic of Medical Informatics  </vt:lpstr>
      <vt:lpstr>Aim</vt:lpstr>
      <vt:lpstr>Objectives</vt:lpstr>
      <vt:lpstr>Medical Informatics in Telecare / Telemedicine</vt:lpstr>
      <vt:lpstr>Soft skills that professionals need</vt:lpstr>
      <vt:lpstr>Types of sensors in RPMS</vt:lpstr>
      <vt:lpstr>Unit 3. Diagnostic Equipment  </vt:lpstr>
      <vt:lpstr>Aim</vt:lpstr>
      <vt:lpstr>Objectives</vt:lpstr>
      <vt:lpstr>Diagnostic Tools</vt:lpstr>
      <vt:lpstr>Types of sensors in RPMS</vt:lpstr>
      <vt:lpstr>Unit 4. Telemedicιne and TeleCare </vt:lpstr>
      <vt:lpstr>Telemedicine</vt:lpstr>
      <vt:lpstr>Telehealth</vt:lpstr>
      <vt:lpstr>Aim</vt:lpstr>
      <vt:lpstr>Objectives</vt:lpstr>
      <vt:lpstr>Types of Telemedicine</vt:lpstr>
      <vt:lpstr>Benefits of Telemedicine</vt:lpstr>
      <vt:lpstr>Limitations of Telemedicine</vt:lpstr>
      <vt:lpstr>Benefits and Limitations of Telemedicine</vt:lpstr>
      <vt:lpstr>Data Security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Σε μ ι ν ά ρ ι ο  Δ ι α χ ε ί ρ ι σ η ς  Α ι μ ο ρ ρ α γ ι κ ο ύ  Ε π ε ι σ ο δ ί ο υ</dc:title>
  <dc:subject/>
  <dc:creator>Hara</dc:creator>
  <cp:keywords/>
  <dc:description/>
  <cp:lastModifiedBy>PYLARINOU CHARALAMPIA</cp:lastModifiedBy>
  <cp:revision>132</cp:revision>
  <dcterms:created xsi:type="dcterms:W3CDTF">2022-05-26T07:07:06Z</dcterms:created>
  <dcterms:modified xsi:type="dcterms:W3CDTF">2024-02-27T18:47:39Z</dcterms:modified>
  <cp:category/>
  <dc:identifier/>
  <cp:contentStatus/>
  <dc:language/>
  <cp:version/>
</cp:coreProperties>
</file>