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s/slide25.xml" ContentType="application/vnd.openxmlformats-officedocument.presentationml.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slideLayouts/slideLayout11.xml" ContentType="application/vnd.openxmlformats-officedocument.presentationml.slideLayout+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diagrams/quickStyle2.xml" ContentType="application/vnd.openxmlformats-officedocument.drawingml.diagramQuickStyle+xml"/>
  <Override PartName="/ppt/slides/slide14.xml" ContentType="application/vnd.openxmlformats-officedocument.presentationml.slide+xml"/>
  <Override PartName="/ppt/slideMasters/slideMaster1.xml" ContentType="application/vnd.openxmlformats-officedocument.presentationml.slideMaster+xml"/>
  <Override PartName="/ppt/diagrams/colors2.xml" ContentType="application/vnd.openxmlformats-officedocument.drawingml.diagramColors+xml"/>
  <Override PartName="/ppt/slides/slide4.xml" ContentType="application/vnd.openxmlformats-officedocument.presentationml.slide+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diagrams/data2.xml" ContentType="application/vnd.openxmlformats-officedocument.drawingml.diagramData+xml"/>
  <Override PartName="/ppt/slideLayouts/slideLayout4.xml" ContentType="application/vnd.openxmlformats-officedocument.presentationml.slideLayout+xml"/>
  <Override PartName="/ppt/diagrams/quickStyle1.xml" ContentType="application/vnd.openxmlformats-officedocument.drawingml.diagramQuickStyle+xml"/>
  <Override PartName="/ppt/viewProps.xml" ContentType="application/vnd.openxmlformats-officedocument.presentationml.viewProps+xml"/>
  <Override PartName="/ppt/slides/slide6.xml" ContentType="application/vnd.openxmlformats-officedocument.presentationml.slide+xml"/>
  <Override PartName="/ppt/diagrams/drawing2.xml" ContentType="application/vnd.openxmlformats-officedocument.drawingml.diagramDrawing+xml"/>
  <Override PartName="/ppt/slideLayouts/slideLayout22.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slideLayouts/slideLayout6.xml" ContentType="application/vnd.openxmlformats-officedocument.presentationml.slideLayout+xml"/>
  <Override PartName="/ppt/presProps.xml" ContentType="application/vnd.openxmlformats-officedocument.presentationml.presProps+xml"/>
  <Override PartName="/ppt/diagrams/drawing1.xml" ContentType="application/vnd.openxmlformats-officedocument.drawingml.diagramDrawing+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0" r:id="rId2"/>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12192000" cy="6858000"/>
  <p:defaultText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presProps" Target="presProps.xml" /><Relationship Id="rId31" Type="http://schemas.openxmlformats.org/officeDocument/2006/relationships/tableStyles" Target="tableStyles.xml" /><Relationship Id="rId32" Type="http://schemas.openxmlformats.org/officeDocument/2006/relationships/viewProps" Target="viewProps.xml" /></Relationships>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ata2.xml.rels><?xml version="1.0" encoding="UTF-8" standalone="yes"?><Relationships xmlns="http://schemas.openxmlformats.org/package/2006/relationships"><Relationship Id="rId1" Type="http://schemas.microsoft.com/office/2007/relationships/diagramDrawing" Target="../diagrams/drawing2.xml" /></Relationships>
</file>

<file path=ppt/diagrams/_rels/drawing1.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424A6F72-44FB-46AB-8B98-E196EE1EB72F}" type="doc">
      <dgm:prSet loTypeId="urn:microsoft.com/office/officeart/2005/8/layout/hList6" loCatId="list" qsTypeId="urn:microsoft.com/office/officeart/2005/8/quickstyle/simple1" qsCatId="simple" csTypeId="urn:microsoft.com/office/officeart/2005/8/colors/accent1_2" csCatId="accent1" phldr="1"/>
      <dgm:spPr bwMode="auto"/>
      <dgm:t>
        <a:bodyPr/>
        <a:lstStyle/>
        <a:p>
          <a:pPr>
            <a:defRPr/>
          </a:pPr>
          <a:endParaRPr lang="hr-HR"/>
        </a:p>
      </dgm:t>
    </dgm:pt>
    <dgm:pt modelId="{D413A2FC-8B72-44BD-95C3-385D1843181C}">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r>
            <a:rPr lang="en-US"/>
            <a:t>Relaying what was said back to the speaker to show that you understand how </a:t>
          </a:r>
          <a:r>
            <a:rPr lang="en-US"/>
            <a:t>he</a:t>
          </a:r>
          <a:r>
            <a:rPr lang="en-US"/>
            <a:t>/she feels about something.</a:t>
          </a:r>
          <a:endParaRPr lang="hr-HR"/>
        </a:p>
      </dgm:t>
    </dgm:pt>
    <dgm:pt modelId="{5D99BEB1-96C0-4E38-8EE7-E4C56EA8AF0E}" type="sibTrans" cxnId="{9B1F1A5E-A556-468A-B82D-10DD2A26E092}">
      <dgm:prSet/>
      <dgm:spPr bwMode="auto"/>
      <dgm:t>
        <a:bodyPr/>
        <a:lstStyle/>
        <a:p>
          <a:pPr>
            <a:defRPr/>
          </a:pPr>
          <a:endParaRPr lang="hr-HR"/>
        </a:p>
      </dgm:t>
    </dgm:pt>
    <dgm:pt modelId="{1706827E-DC9F-4A4B-B7B3-1754FDF08472}" type="parTrans" cxnId="{9B1F1A5E-A556-468A-B82D-10DD2A26E092}">
      <dgm:prSet/>
      <dgm:spPr bwMode="auto"/>
      <dgm:t>
        <a:bodyPr/>
        <a:lstStyle/>
        <a:p>
          <a:pPr>
            <a:defRPr/>
          </a:pPr>
          <a:endParaRPr lang="hr-HR"/>
        </a:p>
      </dgm:t>
    </dgm:pt>
    <dgm:pt modelId="{E58585ED-856C-4D2A-AAA8-9E6D695EA90A}">
      <dgm:prSet phldrT="[Text]"/>
      <dgm:spPr bwMode="auto"/>
      <dgm:t>
        <a:bodyPr vertOverflow="overflow" horzOverflow="overflow" vert="horz" rtlCol="0" fromWordArt="0" anchor="t" forceAA="0" upright="0" compatLnSpc="0"/>
        <a:lstStyle/>
        <a:p>
          <a:pPr marL="0" indent="0" algn="l" defTabSz="577849">
            <a:lnSpc>
              <a:spcPct val="90000"/>
            </a:lnSpc>
            <a:spcBef>
              <a:spcPts val="0"/>
            </a:spcBef>
            <a:spcAft>
              <a:spcPts val="0"/>
            </a:spcAft>
            <a:defRPr/>
          </a:pPr>
          <a:r>
            <a:rPr lang="en-US"/>
            <a:t>Reflecting</a:t>
          </a:r>
          <a:endParaRPr/>
        </a:p>
      </dgm:t>
    </dgm:pt>
    <dgm:pt modelId="{4F96C34D-8387-4109-9F77-B3E114A3DD50}" type="sibTrans" cxnId="{8BA0F2EA-5F26-4CF9-8BD4-69E356B09CDA}">
      <dgm:prSet/>
      <dgm:spPr bwMode="auto"/>
      <dgm:t>
        <a:bodyPr/>
        <a:lstStyle/>
        <a:p>
          <a:pPr>
            <a:defRPr/>
          </a:pPr>
          <a:endParaRPr lang="hr-HR"/>
        </a:p>
      </dgm:t>
    </dgm:pt>
    <dgm:pt modelId="{981E8F3F-EC00-466C-B8E4-170BE75B8ABA}" type="parTrans" cxnId="{8BA0F2EA-5F26-4CF9-8BD4-69E356B09CDA}">
      <dgm:prSet/>
      <dgm:spPr bwMode="auto"/>
      <dgm:t>
        <a:bodyPr/>
        <a:lstStyle/>
        <a:p>
          <a:pPr>
            <a:defRPr/>
          </a:pPr>
          <a:endParaRPr lang="hr-HR"/>
        </a:p>
      </dgm:t>
    </dgm:pt>
    <dgm:pt modelId="{92DEDEA8-52A3-41F9-BF74-77CC40B45C72}">
      <dgm:prSet phldrT="[Text]"/>
      <dgm:spPr bwMode="auto"/>
      <dgm:t>
        <a:bodyPr vertOverflow="overflow" horzOverflow="overflow" vert="horz" rtlCol="0" fromWordArt="0" anchor="t" forceAA="0" upright="0" compatLnSpc="0"/>
        <a:lstStyle/>
        <a:p>
          <a:pPr marL="0" indent="0" algn="l" defTabSz="577849">
            <a:lnSpc>
              <a:spcPct val="90000"/>
            </a:lnSpc>
            <a:spcBef>
              <a:spcPts val="0"/>
            </a:spcBef>
            <a:spcAft>
              <a:spcPts val="0"/>
            </a:spcAft>
            <a:defRPr/>
          </a:pPr>
          <a:r>
            <a:rPr lang="en-US"/>
            <a:t>Clarifying </a:t>
          </a:r>
          <a:endParaRPr/>
        </a:p>
      </dgm:t>
    </dgm:pt>
    <dgm:pt modelId="{961282CA-D9CC-4993-9E8B-D8A7B2781E89}" type="sibTrans" cxnId="{5BA51199-D481-4045-BBF4-148BDC24DB95}">
      <dgm:prSet/>
      <dgm:spPr bwMode="auto"/>
      <dgm:t>
        <a:bodyPr/>
        <a:lstStyle/>
        <a:p>
          <a:pPr>
            <a:defRPr/>
          </a:pPr>
          <a:endParaRPr lang="hr-HR"/>
        </a:p>
      </dgm:t>
    </dgm:pt>
    <dgm:pt modelId="{40E31144-A2D1-4740-990E-0A05F8D91DAD}" type="parTrans" cxnId="{5BA51199-D481-4045-BBF4-148BDC24DB95}">
      <dgm:prSet/>
      <dgm:spPr bwMode="auto"/>
      <dgm:t>
        <a:bodyPr/>
        <a:lstStyle/>
        <a:p>
          <a:pPr>
            <a:defRPr/>
          </a:pPr>
          <a:endParaRPr lang="hr-HR"/>
        </a:p>
      </dgm:t>
    </dgm:pt>
    <dgm:pt modelId="{09A69841-9B30-44F9-BEA7-944C46F05758}">
      <dgm:prSet phldrT="[Text]"/>
      <dgm:spPr bwMode="auto"/>
      <dgm:t>
        <a:bodyPr vert="horz" anchor="t"/>
        <a:lstStyle/>
        <a:p>
          <a:pPr marL="0" indent="0" algn="l" defTabSz="577849">
            <a:lnSpc>
              <a:spcPct val="90000"/>
            </a:lnSpc>
            <a:spcBef>
              <a:spcPts val="0"/>
            </a:spcBef>
            <a:spcAft>
              <a:spcPts val="0"/>
            </a:spcAft>
            <a:defRPr/>
          </a:pPr>
          <a:r>
            <a:rPr lang="en-US"/>
            <a:t>Paraphrasing</a:t>
          </a:r>
          <a:endParaRPr/>
        </a:p>
      </dgm:t>
    </dgm:pt>
    <dgm:pt modelId="{1D5D5E6F-1D03-415E-BD9D-071824432F87}" type="sibTrans" cxnId="{61BDEE3B-5502-469D-9069-C0316F51CB5F}">
      <dgm:prSet/>
      <dgm:spPr bwMode="auto"/>
      <dgm:t>
        <a:bodyPr/>
        <a:lstStyle/>
        <a:p>
          <a:pPr>
            <a:defRPr/>
          </a:pPr>
          <a:endParaRPr lang="hr-HR"/>
        </a:p>
      </dgm:t>
    </dgm:pt>
    <dgm:pt modelId="{2B0E0106-1EC6-42FB-9D87-95695BA1A373}" type="parTrans" cxnId="{61BDEE3B-5502-469D-9069-C0316F51CB5F}">
      <dgm:prSet/>
      <dgm:spPr bwMode="auto"/>
      <dgm:t>
        <a:bodyPr/>
        <a:lstStyle/>
        <a:p>
          <a:pPr>
            <a:defRPr/>
          </a:pPr>
          <a:endParaRPr lang="hr-HR"/>
        </a:p>
      </dgm:t>
    </dgm:pt>
    <dgm:pt modelId="{1E2987F9-D48A-425F-872A-F1EE51FC66F8}">
      <dgm:prSet phldrT="[Text]"/>
      <dgm:spPr bwMode="auto"/>
      <dgm:t>
        <a:bodyPr vert="horz" anchor="t"/>
        <a:lstStyle/>
        <a:p>
          <a:pPr marL="57150" indent="-57150" algn="l" defTabSz="444499">
            <a:lnSpc>
              <a:spcPct val="90000"/>
            </a:lnSpc>
            <a:spcBef>
              <a:spcPts val="0"/>
            </a:spcBef>
            <a:spcAft>
              <a:spcPts val="0"/>
            </a:spcAft>
            <a:defRPr/>
          </a:pPr>
          <a:r>
            <a:rPr lang="en-US">
              <a:latin typeface="Calibri"/>
              <a:ea typeface="Century Gothic"/>
            </a:rPr>
            <a:t>Restate the same information, using different words to more concisely reflect what the speaker said.</a:t>
          </a:r>
          <a:endParaRPr lang="en-US"/>
        </a:p>
      </dgm:t>
    </dgm:pt>
    <dgm:pt modelId="{86F123C3-FDC7-4102-B25F-DB7A9B98346B}" type="parTrans" cxnId="{4BF04591-FDB5-41A1-A711-45CC5BB795D9}">
      <dgm:prSet/>
      <dgm:spPr bwMode="auto"/>
      <dgm:t>
        <a:bodyPr/>
        <a:lstStyle/>
        <a:p>
          <a:pPr>
            <a:defRPr/>
          </a:pPr>
          <a:endParaRPr lang="hr-HR"/>
        </a:p>
      </dgm:t>
    </dgm:pt>
    <dgm:pt modelId="{3E5E3943-756C-4BBB-883A-1812CC34BF8F}" type="sibTrans" cxnId="{4BF04591-FDB5-41A1-A711-45CC5BB795D9}">
      <dgm:prSet/>
      <dgm:spPr bwMode="auto"/>
      <dgm:t>
        <a:bodyPr/>
        <a:lstStyle/>
        <a:p>
          <a:pPr>
            <a:defRPr/>
          </a:pPr>
          <a:endParaRPr lang="hr-HR"/>
        </a:p>
      </dgm:t>
    </dgm:pt>
    <dgm:pt modelId="{9A8E6F13-BED4-4548-8E23-CB047AEAFC47}">
      <dgm:prSet phldrT="[Text]"/>
      <dgm:spPr bwMode="auto"/>
      <dgm:t>
        <a:bodyPr vert="horz" anchor="t"/>
        <a:lstStyle/>
        <a:p>
          <a:pPr marL="57150" indent="-57150" algn="l" defTabSz="444499">
            <a:lnSpc>
              <a:spcPct val="90000"/>
            </a:lnSpc>
            <a:spcBef>
              <a:spcPts val="0"/>
            </a:spcBef>
            <a:spcAft>
              <a:spcPts val="0"/>
            </a:spcAft>
            <a:defRPr/>
          </a:pPr>
          <a:r>
            <a:rPr lang="en-US">
              <a:latin typeface="Calibri"/>
              <a:ea typeface="Century Gothic"/>
            </a:rPr>
            <a:t>Tests your understanding of what is heard by communicating your understanding of what the speaker said. Allows the speaker to 'hear' and focus on his or her own thoughts. Allows the speaker to see that you are trying to understand his/her message and perceptions. Encourages the speaker to continue speaking</a:t>
          </a:r>
          <a:endParaRPr lang="en-US"/>
        </a:p>
      </dgm:t>
    </dgm:pt>
    <dgm:pt modelId="{DEBD4D48-5B6A-4F90-ACDD-7F6625E6C52D}" type="parTrans" cxnId="{183D1A07-DDC8-44A9-9DF3-A628FDFD3871}">
      <dgm:prSet/>
      <dgm:spPr bwMode="auto"/>
      <dgm:t>
        <a:bodyPr/>
        <a:lstStyle/>
        <a:p>
          <a:pPr>
            <a:defRPr/>
          </a:pPr>
          <a:endParaRPr lang="hr-HR"/>
        </a:p>
      </dgm:t>
    </dgm:pt>
    <dgm:pt modelId="{9ADEF300-083C-496B-9C9E-E869ECC3CAC8}" type="sibTrans" cxnId="{183D1A07-DDC8-44A9-9DF3-A628FDFD3871}">
      <dgm:prSet/>
      <dgm:spPr bwMode="auto"/>
      <dgm:t>
        <a:bodyPr/>
        <a:lstStyle/>
        <a:p>
          <a:pPr>
            <a:defRPr/>
          </a:pPr>
          <a:endParaRPr lang="hr-HR"/>
        </a:p>
      </dgm:t>
    </dgm:pt>
    <dgm:pt modelId="{C78815FE-8ED7-4FC3-B7FF-183C4FB3B0A8}">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r>
            <a:rPr lang="en-US"/>
            <a:t>Invite the speaker to explain some aspect of what she or he said</a:t>
          </a:r>
          <a:endParaRPr lang="hr-HR"/>
        </a:p>
      </dgm:t>
    </dgm:pt>
    <dgm:pt modelId="{A6A0C5D6-4A31-4548-8B5E-35AABF910C1E}" type="parTrans" cxnId="{3C08D31F-530B-4876-8202-E5D78964AEB9}">
      <dgm:prSet/>
      <dgm:spPr bwMode="auto"/>
      <dgm:t>
        <a:bodyPr/>
        <a:lstStyle/>
        <a:p>
          <a:pPr>
            <a:defRPr/>
          </a:pPr>
          <a:endParaRPr lang="hr-HR"/>
        </a:p>
      </dgm:t>
    </dgm:pt>
    <dgm:pt modelId="{3A48739A-8B96-4C11-8B4E-5E073CD7BDFA}" type="sibTrans" cxnId="{3C08D31F-530B-4876-8202-E5D78964AEB9}">
      <dgm:prSet/>
      <dgm:spPr bwMode="auto"/>
      <dgm:t>
        <a:bodyPr/>
        <a:lstStyle/>
        <a:p>
          <a:pPr>
            <a:defRPr/>
          </a:pPr>
          <a:endParaRPr lang="hr-HR"/>
        </a:p>
      </dgm:t>
    </dgm:pt>
    <dgm:pt modelId="{DB887A59-AB76-4AE3-B910-D173E2458781}">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r>
            <a:rPr lang="en-US"/>
            <a:t>Gives the speaker the opportunity to elaborate and clarify what was said. Gives you the opportunity to identify anything that is unclear and to check the accuracy of your understanding</a:t>
          </a:r>
          <a:endParaRPr lang="hr-HR"/>
        </a:p>
      </dgm:t>
    </dgm:pt>
    <dgm:pt modelId="{262AEB3B-B8DC-412C-974D-0EEC4D247225}" type="parTrans" cxnId="{1EC35131-3FC1-40FB-8E6C-C41048847E7A}">
      <dgm:prSet/>
      <dgm:spPr bwMode="auto"/>
      <dgm:t>
        <a:bodyPr/>
        <a:lstStyle/>
        <a:p>
          <a:pPr>
            <a:defRPr/>
          </a:pPr>
          <a:endParaRPr lang="hr-HR"/>
        </a:p>
      </dgm:t>
    </dgm:pt>
    <dgm:pt modelId="{381F1D65-A469-4A59-A578-0906267D7FA8}" type="sibTrans" cxnId="{1EC35131-3FC1-40FB-8E6C-C41048847E7A}">
      <dgm:prSet/>
      <dgm:spPr bwMode="auto"/>
      <dgm:t>
        <a:bodyPr/>
        <a:lstStyle/>
        <a:p>
          <a:pPr>
            <a:defRPr/>
          </a:pPr>
          <a:endParaRPr lang="hr-HR"/>
        </a:p>
      </dgm:t>
    </dgm:pt>
    <dgm:pt modelId="{718BB835-04BC-4BE1-9450-6A78B0F6BAF4}">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r>
            <a:rPr lang="en-US"/>
            <a:t>Helps both listener and speaker identify what is most important to the speaker</a:t>
          </a:r>
          <a:endParaRPr lang="hr-HR"/>
        </a:p>
      </dgm:t>
    </dgm:pt>
    <dgm:pt modelId="{F73E51F5-B2B9-47B8-9059-94A5C0E210C7}" type="parTrans" cxnId="{59BEDBC4-33FF-4C9B-A850-DDC3FC3E2E19}">
      <dgm:prSet/>
      <dgm:spPr bwMode="auto"/>
      <dgm:t>
        <a:bodyPr/>
        <a:lstStyle/>
        <a:p>
          <a:pPr>
            <a:defRPr/>
          </a:pPr>
          <a:endParaRPr lang="hr-HR"/>
        </a:p>
      </dgm:t>
    </dgm:pt>
    <dgm:pt modelId="{2D8D55C5-76EE-4F32-AB43-07FDB6E5BEB5}" type="sibTrans" cxnId="{59BEDBC4-33FF-4C9B-A850-DDC3FC3E2E19}">
      <dgm:prSet/>
      <dgm:spPr bwMode="auto"/>
      <dgm:t>
        <a:bodyPr/>
        <a:lstStyle/>
        <a:p>
          <a:pPr>
            <a:defRPr/>
          </a:pPr>
          <a:endParaRPr lang="hr-HR"/>
        </a:p>
      </dgm:t>
    </dgm:pt>
    <dgm:pt modelId="{9B13095E-D4E0-408E-A4B2-FB754293B815}">
      <dgm:prSet phldrT="[Text]"/>
      <dgm:spPr bwMode="auto"/>
      <dgm:t>
        <a:bodyPr vertOverflow="overflow" horzOverflow="overflow" vert="horz" rtlCol="0" fromWordArt="0" anchor="t" forceAA="0" upright="0" compatLnSpc="0"/>
        <a:lstStyle/>
        <a:p>
          <a:pPr marL="0" indent="0" algn="l" defTabSz="577849">
            <a:lnSpc>
              <a:spcPct val="90000"/>
            </a:lnSpc>
            <a:spcBef>
              <a:spcPts val="0"/>
            </a:spcBef>
            <a:spcAft>
              <a:spcPts val="0"/>
            </a:spcAft>
            <a:defRPr/>
          </a:pPr>
          <a:r>
            <a:rPr lang="en-US"/>
            <a:t>Summarizing </a:t>
          </a:r>
          <a:endParaRPr/>
        </a:p>
      </dgm:t>
    </dgm:pt>
    <dgm:pt modelId="{9DC2F9D4-EDC9-4035-92F2-1819A060FACA}" type="sibTrans" cxnId="{50EDFDD7-E5D5-476D-A3B7-12981C021F28}">
      <dgm:prSet/>
      <dgm:spPr bwMode="auto"/>
      <dgm:t>
        <a:bodyPr/>
        <a:lstStyle/>
        <a:p>
          <a:pPr>
            <a:defRPr/>
          </a:pPr>
          <a:endParaRPr lang="hr-HR"/>
        </a:p>
      </dgm:t>
    </dgm:pt>
    <dgm:pt modelId="{D0248D7A-7C3F-4E45-805A-798498B395AD}" type="parTrans" cxnId="{50EDFDD7-E5D5-476D-A3B7-12981C021F28}">
      <dgm:prSet/>
      <dgm:spPr bwMode="auto"/>
      <dgm:t>
        <a:bodyPr/>
        <a:lstStyle/>
        <a:p>
          <a:pPr>
            <a:defRPr/>
          </a:pPr>
          <a:endParaRPr lang="hr-HR"/>
        </a:p>
      </dgm:t>
    </dgm:pt>
    <dgm:pt modelId="{B26FBA92-A7B3-412A-8064-E6CB22F669C1}">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r>
            <a:rPr lang="en-US"/>
            <a:t>Identify, connect, and integrate key ideas and feelings in what the speaker said.</a:t>
          </a:r>
          <a:endParaRPr lang="hr-HR"/>
        </a:p>
      </dgm:t>
    </dgm:pt>
    <dgm:pt modelId="{B32D495E-B8C5-4644-9DAD-E1542F7C3FEE}" type="parTrans" cxnId="{76CBA20A-5618-4855-A723-49D0776382F8}">
      <dgm:prSet/>
      <dgm:spPr bwMode="auto"/>
      <dgm:t>
        <a:bodyPr/>
        <a:lstStyle/>
        <a:p>
          <a:pPr>
            <a:defRPr/>
          </a:pPr>
          <a:endParaRPr lang="hr-HR"/>
        </a:p>
      </dgm:t>
    </dgm:pt>
    <dgm:pt modelId="{4B555DA8-F4B5-4BA6-93E6-06E449D66A81}" type="sibTrans" cxnId="{76CBA20A-5618-4855-A723-49D0776382F8}">
      <dgm:prSet/>
      <dgm:spPr bwMode="auto"/>
      <dgm:t>
        <a:bodyPr/>
        <a:lstStyle/>
        <a:p>
          <a:pPr>
            <a:defRPr/>
          </a:pPr>
          <a:endParaRPr lang="hr-HR"/>
        </a:p>
      </dgm:t>
    </dgm:pt>
    <dgm:pt modelId="{EB06022A-2B36-4403-BD45-B25A16F7B2EB}">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endParaRPr lang="hr-HR"/>
        </a:p>
      </dgm:t>
    </dgm:pt>
    <dgm:pt modelId="{7696C760-E2F3-46BA-90F7-8F76D8E79C68}" type="parTrans" cxnId="{7D87F2CB-3017-471B-8CE5-B6E824374D21}">
      <dgm:prSet/>
      <dgm:spPr bwMode="auto"/>
      <dgm:t>
        <a:bodyPr/>
        <a:lstStyle/>
        <a:p>
          <a:pPr>
            <a:defRPr/>
          </a:pPr>
          <a:endParaRPr lang="hr-HR"/>
        </a:p>
      </dgm:t>
    </dgm:pt>
    <dgm:pt modelId="{F74D6DFE-AD1E-44BE-8F20-6032BE8A5B49}" type="sibTrans" cxnId="{7D87F2CB-3017-471B-8CE5-B6E824374D21}">
      <dgm:prSet/>
      <dgm:spPr bwMode="auto"/>
      <dgm:t>
        <a:bodyPr/>
        <a:lstStyle/>
        <a:p>
          <a:pPr>
            <a:defRPr/>
          </a:pPr>
          <a:endParaRPr lang="hr-HR"/>
        </a:p>
      </dgm:t>
    </dgm:pt>
    <dgm:pt modelId="{02825F45-41E9-41F4-B2F1-D501D86B82F4}">
      <dgm:prSet phldrT="[Text]"/>
      <dgm:spPr bwMode="auto"/>
      <dgm:t>
        <a:bodyPr vertOverflow="overflow" horzOverflow="overflow" vert="horz" rtlCol="0" fromWordArt="0" anchor="t" forceAA="0" upright="0" compatLnSpc="0"/>
        <a:lstStyle/>
        <a:p>
          <a:pPr marL="57150" indent="-57150" algn="l" defTabSz="444499">
            <a:lnSpc>
              <a:spcPct val="90000"/>
            </a:lnSpc>
            <a:spcBef>
              <a:spcPts val="0"/>
            </a:spcBef>
            <a:spcAft>
              <a:spcPts val="0"/>
            </a:spcAft>
            <a:defRPr/>
          </a:pPr>
          <a:r>
            <a:rPr lang="en-US"/>
            <a:t>Helps both listener and speaker identify what is most important to the speaker</a:t>
          </a:r>
          <a:endParaRPr lang="hr-HR"/>
        </a:p>
      </dgm:t>
    </dgm:pt>
    <dgm:pt modelId="{3BBD2EC7-B6A6-4570-96B6-C7563AC88415}" type="parTrans" cxnId="{03AB9336-88A9-48F4-885D-1C4C349F77B7}">
      <dgm:prSet/>
      <dgm:spPr bwMode="auto"/>
      <dgm:t>
        <a:bodyPr/>
        <a:lstStyle/>
        <a:p>
          <a:pPr>
            <a:defRPr/>
          </a:pPr>
          <a:endParaRPr lang="hr-HR"/>
        </a:p>
      </dgm:t>
    </dgm:pt>
    <dgm:pt modelId="{F944DE31-5718-4A7E-8708-B551CD12F6D0}" type="sibTrans" cxnId="{03AB9336-88A9-48F4-885D-1C4C349F77B7}">
      <dgm:prSet/>
      <dgm:spPr bwMode="auto"/>
      <dgm:t>
        <a:bodyPr/>
        <a:lstStyle/>
        <a:p>
          <a:pPr>
            <a:defRPr/>
          </a:pPr>
          <a:endParaRPr lang="hr-HR"/>
        </a:p>
      </dgm:t>
    </dgm:pt>
    <dgm:pt modelId="{6B4071D5-C8E1-4577-A907-C253AF2CDF2C}" type="pres">
      <dgm:prSet presAssocID="{424A6F72-44FB-46AB-8B98-E196EE1EB72F}" presName="Name0" presStyleCnt="0">
        <dgm:presLayoutVars>
          <dgm:dir val="norm"/>
          <dgm:resizeHandles val="exact"/>
        </dgm:presLayoutVars>
      </dgm:prSet>
      <dgm:spPr bwMode="auto"/>
    </dgm:pt>
    <dgm:pt modelId="{8810F29D-471D-42EC-8770-EF359885C37C}" type="pres">
      <dgm:prSet presAssocID="{09A69841-9B30-44F9-BEA7-944C46F05758}" presName="node" presStyleLbl="node1" presStyleIdx="0" presStyleCnt="4">
        <dgm:presLayoutVars>
          <dgm:bulletEnabled val="1"/>
        </dgm:presLayoutVars>
      </dgm:prSet>
      <dgm:spPr bwMode="auto"/>
    </dgm:pt>
    <dgm:pt modelId="{588407DF-40D6-4C09-90C3-19084C857D45}" type="pres">
      <dgm:prSet presAssocID="{1D5D5E6F-1D03-415E-BD9D-071824432F87}" presName="sibTrans" presStyleCnt="0"/>
      <dgm:spPr bwMode="auto"/>
    </dgm:pt>
    <dgm:pt modelId="{65F769BC-69D7-4E1F-BDD6-97272FE20039}" type="pres">
      <dgm:prSet presAssocID="{92DEDEA8-52A3-41F9-BF74-77CC40B45C72}" presName="node" presStyleLbl="node1" presStyleIdx="1" presStyleCnt="4">
        <dgm:presLayoutVars>
          <dgm:bulletEnabled val="1"/>
        </dgm:presLayoutVars>
      </dgm:prSet>
      <dgm:spPr bwMode="auto"/>
    </dgm:pt>
    <dgm:pt modelId="{483F14C1-3D75-48E3-A526-0C4FB7F7014D}" type="pres">
      <dgm:prSet presAssocID="{961282CA-D9CC-4993-9E8B-D8A7B2781E89}" presName="sibTrans" presStyleCnt="0"/>
      <dgm:spPr bwMode="auto"/>
    </dgm:pt>
    <dgm:pt modelId="{3B18F376-969F-49DC-A8F3-2FAEFF309B95}" type="pres">
      <dgm:prSet custLinFactNeighborX="7231" presAssocID="{E58585ED-856C-4D2A-AAA8-9E6D695EA90A}" presName="node" presStyleLbl="node1" presStyleIdx="2" presStyleCnt="4">
        <dgm:presLayoutVars>
          <dgm:bulletEnabled val="1"/>
        </dgm:presLayoutVars>
      </dgm:prSet>
      <dgm:spPr bwMode="auto"/>
    </dgm:pt>
    <dgm:pt modelId="{F3ED893D-9C8B-44D6-BBC6-AC98EB8780F9}" type="pres">
      <dgm:prSet presAssocID="{4F96C34D-8387-4109-9F77-B3E114A3DD50}" presName="sibTrans" presStyleCnt="0"/>
      <dgm:spPr bwMode="auto"/>
    </dgm:pt>
    <dgm:pt modelId="{BCE87DA2-91CC-4B28-959C-68E01EA97DBC}" type="pres">
      <dgm:prSet custLinFactNeighborX="-19105" custLinFactNeighborY="-921" presAssocID="{9B13095E-D4E0-408E-A4B2-FB754293B815}" presName="node" presStyleLbl="node1" presStyleIdx="3" presStyleCnt="4">
        <dgm:presLayoutVars>
          <dgm:bulletEnabled val="1"/>
        </dgm:presLayoutVars>
      </dgm:prSet>
      <dgm:spPr bwMode="auto"/>
    </dgm:pt>
  </dgm:ptLst>
  <dgm:cxnLst>
    <dgm:cxn modelId="{183D1A07-DDC8-44A9-9DF3-A628FDFD3871}" srcId="{09A69841-9B30-44F9-BEA7-944C46F05758}" destId="{9A8E6F13-BED4-4548-8E23-CB047AEAFC47}" srcOrd="1" destOrd="0" parTransId="{DEBD4D48-5B6A-4F90-ACDD-7F6625E6C52D}" sibTransId="{9ADEF300-083C-496B-9C9E-E869ECC3CAC8}"/>
    <dgm:cxn modelId="{D0954709-56A6-42C4-BD09-BCA62BC97147}" type="presOf" srcId="{1E2987F9-D48A-425F-872A-F1EE51FC66F8}" destId="{8810F29D-471D-42EC-8770-EF359885C37C}" srcOrd="0" destOrd="1" presId="urn:microsoft.com/office/officeart/2005/8/layout/hList6"/>
    <dgm:cxn modelId="{76CBA20A-5618-4855-A723-49D0776382F8}" srcId="{9B13095E-D4E0-408E-A4B2-FB754293B815}" destId="{B26FBA92-A7B3-412A-8064-E6CB22F669C1}" srcOrd="0" destOrd="0" parTransId="{B32D495E-B8C5-4644-9DAD-E1542F7C3FEE}" sibTransId="{4B555DA8-F4B5-4BA6-93E6-06E449D66A81}"/>
    <dgm:cxn modelId="{385CB717-840C-40A0-B186-E6592DBE858A}" type="presOf" srcId="{D413A2FC-8B72-44BD-95C3-385D1843181C}" destId="{3B18F376-969F-49DC-A8F3-2FAEFF309B95}" srcOrd="0" destOrd="1" presId="urn:microsoft.com/office/officeart/2005/8/layout/hList6"/>
    <dgm:cxn modelId="{452B6A1B-8F0F-4011-BA45-434C4ACF6B73}" type="presOf" srcId="{9A8E6F13-BED4-4548-8E23-CB047AEAFC47}" destId="{8810F29D-471D-42EC-8770-EF359885C37C}" srcOrd="0" destOrd="2" presId="urn:microsoft.com/office/officeart/2005/8/layout/hList6"/>
    <dgm:cxn modelId="{3C08D31F-530B-4876-8202-E5D78964AEB9}" srcId="{92DEDEA8-52A3-41F9-BF74-77CC40B45C72}" destId="{C78815FE-8ED7-4FC3-B7FF-183C4FB3B0A8}" srcOrd="0" destOrd="0" parTransId="{A6A0C5D6-4A31-4548-8B5E-35AABF910C1E}" sibTransId="{3A48739A-8B96-4C11-8B4E-5E073CD7BDFA}"/>
    <dgm:cxn modelId="{299C0421-7B02-4FD9-85A3-C9423447FDCF}" type="presOf" srcId="{92DEDEA8-52A3-41F9-BF74-77CC40B45C72}" destId="{65F769BC-69D7-4E1F-BDD6-97272FE20039}" srcOrd="0" destOrd="0" presId="urn:microsoft.com/office/officeart/2005/8/layout/hList6"/>
    <dgm:cxn modelId="{1EC35131-3FC1-40FB-8E6C-C41048847E7A}" srcId="{92DEDEA8-52A3-41F9-BF74-77CC40B45C72}" destId="{DB887A59-AB76-4AE3-B910-D173E2458781}" srcOrd="1" destOrd="0" parTransId="{262AEB3B-B8DC-412C-974D-0EEC4D247225}" sibTransId="{381F1D65-A469-4A59-A578-0906267D7FA8}"/>
    <dgm:cxn modelId="{55687836-4126-4039-B0AB-5F1676D1EB67}" type="presOf" srcId="{02825F45-41E9-41F4-B2F1-D501D86B82F4}" destId="{BCE87DA2-91CC-4B28-959C-68E01EA97DBC}" srcOrd="0" destOrd="2" presId="urn:microsoft.com/office/officeart/2005/8/layout/hList6"/>
    <dgm:cxn modelId="{03AB9336-88A9-48F4-885D-1C4C349F77B7}" srcId="{9B13095E-D4E0-408E-A4B2-FB754293B815}" destId="{02825F45-41E9-41F4-B2F1-D501D86B82F4}" srcOrd="1" destOrd="0" parTransId="{3BBD2EC7-B6A6-4570-96B6-C7563AC88415}" sibTransId="{F944DE31-5718-4A7E-8708-B551CD12F6D0}"/>
    <dgm:cxn modelId="{E546AA36-3645-4804-A522-0A35132C1BF6}" type="presOf" srcId="{E58585ED-856C-4D2A-AAA8-9E6D695EA90A}" destId="{3B18F376-969F-49DC-A8F3-2FAEFF309B95}" srcOrd="0" destOrd="0" presId="urn:microsoft.com/office/officeart/2005/8/layout/hList6"/>
    <dgm:cxn modelId="{61BDEE3B-5502-469D-9069-C0316F51CB5F}" srcId="{424A6F72-44FB-46AB-8B98-E196EE1EB72F}" destId="{09A69841-9B30-44F9-BEA7-944C46F05758}" srcOrd="0" destOrd="0" parTransId="{2B0E0106-1EC6-42FB-9D87-95695BA1A373}" sibTransId="{1D5D5E6F-1D03-415E-BD9D-071824432F87}"/>
    <dgm:cxn modelId="{9B1F1A5E-A556-468A-B82D-10DD2A26E092}" srcId="{E58585ED-856C-4D2A-AAA8-9E6D695EA90A}" destId="{D413A2FC-8B72-44BD-95C3-385D1843181C}" srcOrd="0" destOrd="0" parTransId="{1706827E-DC9F-4A4B-B7B3-1754FDF08472}" sibTransId="{5D99BEB1-96C0-4E38-8EE7-E4C56EA8AF0E}"/>
    <dgm:cxn modelId="{A6D17049-403A-4765-B9D0-E94C7F85B6EE}" type="presOf" srcId="{718BB835-04BC-4BE1-9450-6A78B0F6BAF4}" destId="{3B18F376-969F-49DC-A8F3-2FAEFF309B95}" srcOrd="0" destOrd="2" presId="urn:microsoft.com/office/officeart/2005/8/layout/hList6"/>
    <dgm:cxn modelId="{F5309F75-40E5-43B8-B0A9-2F57817E7A29}" type="presOf" srcId="{9B13095E-D4E0-408E-A4B2-FB754293B815}" destId="{BCE87DA2-91CC-4B28-959C-68E01EA97DBC}" srcOrd="0" destOrd="0" presId="urn:microsoft.com/office/officeart/2005/8/layout/hList6"/>
    <dgm:cxn modelId="{A6DF717F-A95A-4550-A96D-B58C4D0E385F}" type="presOf" srcId="{EB06022A-2B36-4403-BD45-B25A16F7B2EB}" destId="{BCE87DA2-91CC-4B28-959C-68E01EA97DBC}" srcOrd="0" destOrd="3" presId="urn:microsoft.com/office/officeart/2005/8/layout/hList6"/>
    <dgm:cxn modelId="{2681F880-21A5-49AC-A137-6D10A7777C2A}" type="presOf" srcId="{09A69841-9B30-44F9-BEA7-944C46F05758}" destId="{8810F29D-471D-42EC-8770-EF359885C37C}" srcOrd="0" destOrd="0" presId="urn:microsoft.com/office/officeart/2005/8/layout/hList6"/>
    <dgm:cxn modelId="{74308982-1B51-4C03-B876-0B5613702C19}" type="presOf" srcId="{DB887A59-AB76-4AE3-B910-D173E2458781}" destId="{65F769BC-69D7-4E1F-BDD6-97272FE20039}" srcOrd="0" destOrd="2" presId="urn:microsoft.com/office/officeart/2005/8/layout/hList6"/>
    <dgm:cxn modelId="{4BF04591-FDB5-41A1-A711-45CC5BB795D9}" srcId="{09A69841-9B30-44F9-BEA7-944C46F05758}" destId="{1E2987F9-D48A-425F-872A-F1EE51FC66F8}" srcOrd="0" destOrd="0" parTransId="{86F123C3-FDC7-4102-B25F-DB7A9B98346B}" sibTransId="{3E5E3943-756C-4BBB-883A-1812CC34BF8F}"/>
    <dgm:cxn modelId="{5F971E92-9052-4B72-AE55-7F8FD733D5CA}" type="presOf" srcId="{C78815FE-8ED7-4FC3-B7FF-183C4FB3B0A8}" destId="{65F769BC-69D7-4E1F-BDD6-97272FE20039}" srcOrd="0" destOrd="1" presId="urn:microsoft.com/office/officeart/2005/8/layout/hList6"/>
    <dgm:cxn modelId="{3BD86D93-8826-4595-B088-5EA94E602943}" type="presOf" srcId="{424A6F72-44FB-46AB-8B98-E196EE1EB72F}" destId="{6B4071D5-C8E1-4577-A907-C253AF2CDF2C}" srcOrd="0" destOrd="0" presId="urn:microsoft.com/office/officeart/2005/8/layout/hList6"/>
    <dgm:cxn modelId="{5BA51199-D481-4045-BBF4-148BDC24DB95}" srcId="{424A6F72-44FB-46AB-8B98-E196EE1EB72F}" destId="{92DEDEA8-52A3-41F9-BF74-77CC40B45C72}" srcOrd="1" destOrd="0" parTransId="{40E31144-A2D1-4740-990E-0A05F8D91DAD}" sibTransId="{961282CA-D9CC-4993-9E8B-D8A7B2781E89}"/>
    <dgm:cxn modelId="{1F69689F-C9DD-4399-8468-CAD001181B78}" type="presOf" srcId="{B26FBA92-A7B3-412A-8064-E6CB22F669C1}" destId="{BCE87DA2-91CC-4B28-959C-68E01EA97DBC}" srcOrd="0" destOrd="1" presId="urn:microsoft.com/office/officeart/2005/8/layout/hList6"/>
    <dgm:cxn modelId="{59BEDBC4-33FF-4C9B-A850-DDC3FC3E2E19}" srcId="{E58585ED-856C-4D2A-AAA8-9E6D695EA90A}" destId="{718BB835-04BC-4BE1-9450-6A78B0F6BAF4}" srcOrd="1" destOrd="0" parTransId="{F73E51F5-B2B9-47B8-9059-94A5C0E210C7}" sibTransId="{2D8D55C5-76EE-4F32-AB43-07FDB6E5BEB5}"/>
    <dgm:cxn modelId="{7D87F2CB-3017-471B-8CE5-B6E824374D21}" srcId="{9B13095E-D4E0-408E-A4B2-FB754293B815}" destId="{EB06022A-2B36-4403-BD45-B25A16F7B2EB}" srcOrd="2" destOrd="0" parTransId="{7696C760-E2F3-46BA-90F7-8F76D8E79C68}" sibTransId="{F74D6DFE-AD1E-44BE-8F20-6032BE8A5B49}"/>
    <dgm:cxn modelId="{50EDFDD7-E5D5-476D-A3B7-12981C021F28}" srcId="{424A6F72-44FB-46AB-8B98-E196EE1EB72F}" destId="{9B13095E-D4E0-408E-A4B2-FB754293B815}" srcOrd="3" destOrd="0" parTransId="{D0248D7A-7C3F-4E45-805A-798498B395AD}" sibTransId="{9DC2F9D4-EDC9-4035-92F2-1819A060FACA}"/>
    <dgm:cxn modelId="{8BA0F2EA-5F26-4CF9-8BD4-69E356B09CDA}" srcId="{424A6F72-44FB-46AB-8B98-E196EE1EB72F}" destId="{E58585ED-856C-4D2A-AAA8-9E6D695EA90A}" srcOrd="2" destOrd="0" parTransId="{981E8F3F-EC00-466C-B8E4-170BE75B8ABA}" sibTransId="{4F96C34D-8387-4109-9F77-B3E114A3DD50}"/>
    <dgm:cxn modelId="{D1D5056D-9F96-4A4A-9406-BA7C64FC9A4C}" type="presParOf" srcId="{6B4071D5-C8E1-4577-A907-C253AF2CDF2C}" destId="{8810F29D-471D-42EC-8770-EF359885C37C}" srcOrd="0" destOrd="0" presId="urn:microsoft.com/office/officeart/2005/8/layout/hList6"/>
    <dgm:cxn modelId="{DB611DC6-5389-4A45-8A61-504FACB38EA3}" type="presParOf" srcId="{6B4071D5-C8E1-4577-A907-C253AF2CDF2C}" destId="{588407DF-40D6-4C09-90C3-19084C857D45}" srcOrd="1" destOrd="0" presId="urn:microsoft.com/office/officeart/2005/8/layout/hList6"/>
    <dgm:cxn modelId="{596883EA-C123-4F21-A472-72D913C8B46D}" type="presParOf" srcId="{6B4071D5-C8E1-4577-A907-C253AF2CDF2C}" destId="{65F769BC-69D7-4E1F-BDD6-97272FE20039}" srcOrd="2" destOrd="0" presId="urn:microsoft.com/office/officeart/2005/8/layout/hList6"/>
    <dgm:cxn modelId="{F592839D-B410-4A26-BFFA-D2307438F94F}" type="presParOf" srcId="{6B4071D5-C8E1-4577-A907-C253AF2CDF2C}" destId="{483F14C1-3D75-48E3-A526-0C4FB7F7014D}" srcOrd="3" destOrd="0" presId="urn:microsoft.com/office/officeart/2005/8/layout/hList6"/>
    <dgm:cxn modelId="{3EA4CB65-051B-4C0A-B762-1C7FDDB39EEE}" type="presParOf" srcId="{6B4071D5-C8E1-4577-A907-C253AF2CDF2C}" destId="{3B18F376-969F-49DC-A8F3-2FAEFF309B95}" srcOrd="4" destOrd="0" presId="urn:microsoft.com/office/officeart/2005/8/layout/hList6"/>
    <dgm:cxn modelId="{30F1CD10-B53D-47C7-8B57-2A06D7B91C7B}" type="presParOf" srcId="{6B4071D5-C8E1-4577-A907-C253AF2CDF2C}" destId="{F3ED893D-9C8B-44D6-BBC6-AC98EB8780F9}" srcOrd="5" destOrd="0" presId="urn:microsoft.com/office/officeart/2005/8/layout/hList6"/>
    <dgm:cxn modelId="{35F36A10-7D96-4058-9627-62E4B81E98DF}" type="presParOf" srcId="{6B4071D5-C8E1-4577-A907-C253AF2CDF2C}" destId="{BCE87DA2-91CC-4B28-959C-68E01EA97DBC}" srcOrd="6" destOrd="0" presId="urn:microsoft.com/office/officeart/2005/8/layout/hList6"/>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54BFF114-5F5F-4C63-BA21-CCDE9A416594}" type="doc">
      <dgm:prSet loTypeId="urn:microsoft.com/office/officeart/2005/8/layout/cycle6" loCatId="cycle" qsTypeId="urn:microsoft.com/office/officeart/2005/8/quickstyle/simple1" qsCatId="simple" csTypeId="urn:microsoft.com/office/officeart/2005/8/colors/accent1_3" csCatId="accent1" phldr="1"/>
      <dgm:spPr bwMode="auto"/>
      <dgm:t>
        <a:bodyPr/>
        <a:lstStyle/>
        <a:p>
          <a:pPr>
            <a:defRPr/>
          </a:pPr>
          <a:endParaRPr lang="hr-HR"/>
        </a:p>
      </dgm:t>
    </dgm:pt>
    <dgm:pt modelId="{F27517FC-E086-45F2-BB3E-D19F1A48FD3B}">
      <dgm:prSet phldrT="[Text]" custT="1"/>
      <dgm:spPr bwMode="auto"/>
      <dgm:t>
        <a:bodyPr vert="horz" anchor="ctr"/>
        <a:lstStyle/>
        <a:p>
          <a:pPr marL="0" indent="0" algn="ctr" defTabSz="355599">
            <a:lnSpc>
              <a:spcPct val="90000"/>
            </a:lnSpc>
            <a:spcBef>
              <a:spcPts val="0"/>
            </a:spcBef>
            <a:spcAft>
              <a:spcPts val="0"/>
            </a:spcAft>
            <a:defRPr/>
          </a:pPr>
          <a:r>
            <a:rPr lang="hr-HR" sz="800" b="1"/>
            <a:t>Put </a:t>
          </a:r>
          <a:r>
            <a:rPr lang="en-US" sz="800" b="1"/>
            <a:t>Yourself </a:t>
          </a:r>
          <a:r>
            <a:rPr lang="en-US" sz="800" b="1"/>
            <a:t>in </a:t>
          </a:r>
          <a:r>
            <a:rPr lang="en-US" sz="800" b="1"/>
            <a:t>Their </a:t>
          </a:r>
          <a:r>
            <a:rPr lang="en-US" sz="800" b="1"/>
            <a:t>Shoes</a:t>
          </a:r>
          <a:endParaRPr/>
        </a:p>
      </dgm:t>
    </dgm:pt>
    <dgm:pt modelId="{DBC7BDC3-F247-439F-B4F2-70E6B5A9AC05}" type="parTrans" cxnId="{AB3ACAE8-2001-4E74-BA65-925D18805E8F}">
      <dgm:prSet/>
      <dgm:spPr bwMode="auto"/>
      <dgm:t>
        <a:bodyPr/>
        <a:lstStyle/>
        <a:p>
          <a:pPr>
            <a:defRPr/>
          </a:pPr>
          <a:endParaRPr lang="hr-HR"/>
        </a:p>
      </dgm:t>
    </dgm:pt>
    <dgm:pt modelId="{3C7D1A5E-E4E7-44DE-9915-57B36110409A}" type="sibTrans" cxnId="{AB3ACAE8-2001-4E74-BA65-925D18805E8F}">
      <dgm:prSet/>
      <dgm:spPr bwMode="auto"/>
      <dgm:t>
        <a:bodyPr/>
        <a:lstStyle/>
        <a:p>
          <a:pPr>
            <a:defRPr/>
          </a:pPr>
          <a:endParaRPr lang="hr-HR"/>
        </a:p>
      </dgm:t>
    </dgm:pt>
    <dgm:pt modelId="{665125B2-9C71-49E0-AC68-4D1E334ACE2C}">
      <dgm:prSet phldrT="[Text]" custT="1"/>
      <dgm:spPr bwMode="auto"/>
      <dgm:t>
        <a:bodyPr vert="horz" anchor="ctr"/>
        <a:lstStyle/>
        <a:p>
          <a:pPr marL="0" indent="0" algn="ctr" defTabSz="355599">
            <a:lnSpc>
              <a:spcPct val="90000"/>
            </a:lnSpc>
            <a:spcBef>
              <a:spcPts val="0"/>
            </a:spcBef>
            <a:spcAft>
              <a:spcPts val="0"/>
            </a:spcAft>
            <a:defRPr/>
          </a:pPr>
          <a:r>
            <a:rPr lang="en-US" sz="800" b="1"/>
            <a:t>E</a:t>
          </a:r>
          <a:r>
            <a:rPr lang="en-US" sz="800" b="1"/>
            <a:t>ye </a:t>
          </a:r>
          <a:r>
            <a:rPr lang="en-US" sz="800" b="1"/>
            <a:t>Contact</a:t>
          </a:r>
          <a:endParaRPr/>
        </a:p>
      </dgm:t>
    </dgm:pt>
    <dgm:pt modelId="{13CC87C9-779B-4947-AAD5-AB1681416913}" type="parTrans" cxnId="{3F342CF5-A96A-4DD3-863F-816B0370D9AD}">
      <dgm:prSet/>
      <dgm:spPr bwMode="auto"/>
      <dgm:t>
        <a:bodyPr/>
        <a:lstStyle/>
        <a:p>
          <a:pPr>
            <a:defRPr/>
          </a:pPr>
          <a:endParaRPr lang="hr-HR"/>
        </a:p>
      </dgm:t>
    </dgm:pt>
    <dgm:pt modelId="{ABCBF0AE-BD82-4102-88C6-C46A9A4C39CD}" type="sibTrans" cxnId="{3F342CF5-A96A-4DD3-863F-816B0370D9AD}">
      <dgm:prSet/>
      <dgm:spPr bwMode="auto"/>
      <dgm:t>
        <a:bodyPr/>
        <a:lstStyle/>
        <a:p>
          <a:pPr>
            <a:defRPr/>
          </a:pPr>
          <a:endParaRPr lang="hr-HR"/>
        </a:p>
      </dgm:t>
    </dgm:pt>
    <dgm:pt modelId="{5FFF3060-1BA2-4EEA-9876-D2C0E884CFCF}">
      <dgm:prSet phldrT="[Text]" custT="1"/>
      <dgm:spPr bwMode="auto"/>
      <dgm:t>
        <a:bodyPr vert="horz" anchor="ctr"/>
        <a:lstStyle/>
        <a:p>
          <a:pPr marL="0" indent="0" algn="ctr" defTabSz="355599">
            <a:lnSpc>
              <a:spcPct val="90000"/>
            </a:lnSpc>
            <a:spcBef>
              <a:spcPts val="0"/>
            </a:spcBef>
            <a:spcAft>
              <a:spcPts val="0"/>
            </a:spcAft>
            <a:defRPr/>
          </a:pPr>
          <a:r>
            <a:rPr lang="en-US" sz="800" b="1"/>
            <a:t>Open </a:t>
          </a:r>
          <a:r>
            <a:rPr lang="en-US" sz="800" b="1"/>
            <a:t>Questions</a:t>
          </a:r>
          <a:endParaRPr/>
        </a:p>
      </dgm:t>
    </dgm:pt>
    <dgm:pt modelId="{4BEC2148-6BE0-4430-B689-ADFCDD488356}" type="parTrans" cxnId="{D561F060-3E65-4B6E-8ADF-7DBC6C0D1C11}">
      <dgm:prSet/>
      <dgm:spPr bwMode="auto"/>
      <dgm:t>
        <a:bodyPr/>
        <a:lstStyle/>
        <a:p>
          <a:pPr>
            <a:defRPr/>
          </a:pPr>
          <a:endParaRPr lang="hr-HR"/>
        </a:p>
      </dgm:t>
    </dgm:pt>
    <dgm:pt modelId="{E21098E4-385C-4154-A518-3113A860C460}" type="sibTrans" cxnId="{D561F060-3E65-4B6E-8ADF-7DBC6C0D1C11}">
      <dgm:prSet/>
      <dgm:spPr bwMode="auto"/>
      <dgm:t>
        <a:bodyPr/>
        <a:lstStyle/>
        <a:p>
          <a:pPr>
            <a:defRPr/>
          </a:pPr>
          <a:endParaRPr lang="hr-HR"/>
        </a:p>
      </dgm:t>
    </dgm:pt>
    <dgm:pt modelId="{ABBBCF15-618F-40C2-B421-F8E6DF0117D3}">
      <dgm:prSet phldrT="[Text]" custT="1"/>
      <dgm:spPr bwMode="auto"/>
      <dgm:t>
        <a:bodyPr vert="horz" anchor="ctr"/>
        <a:lstStyle/>
        <a:p>
          <a:pPr marL="0" indent="0" algn="ctr" defTabSz="355599">
            <a:lnSpc>
              <a:spcPct val="90000"/>
            </a:lnSpc>
            <a:spcBef>
              <a:spcPts val="0"/>
            </a:spcBef>
            <a:spcAft>
              <a:spcPts val="0"/>
            </a:spcAft>
            <a:defRPr/>
          </a:pPr>
          <a:r>
            <a:rPr lang="en-US" sz="800" b="1"/>
            <a:t>Validate </a:t>
          </a:r>
          <a:r>
            <a:rPr lang="en-US" sz="800" b="1"/>
            <a:t>feelings</a:t>
          </a:r>
          <a:endParaRPr/>
        </a:p>
      </dgm:t>
    </dgm:pt>
    <dgm:pt modelId="{98403E05-45BF-463C-BE78-C9D1C6C83732}" type="parTrans" cxnId="{8D736D61-7C33-499D-83E3-7ECFE2561318}">
      <dgm:prSet/>
      <dgm:spPr bwMode="auto"/>
      <dgm:t>
        <a:bodyPr/>
        <a:lstStyle/>
        <a:p>
          <a:pPr>
            <a:defRPr/>
          </a:pPr>
          <a:endParaRPr lang="hr-HR"/>
        </a:p>
      </dgm:t>
    </dgm:pt>
    <dgm:pt modelId="{0E1E1EBA-D069-42E8-B96D-4CE7C5729111}" type="sibTrans" cxnId="{8D736D61-7C33-499D-83E3-7ECFE2561318}">
      <dgm:prSet/>
      <dgm:spPr bwMode="auto"/>
      <dgm:t>
        <a:bodyPr/>
        <a:lstStyle/>
        <a:p>
          <a:pPr>
            <a:defRPr/>
          </a:pPr>
          <a:endParaRPr lang="hr-HR"/>
        </a:p>
      </dgm:t>
    </dgm:pt>
    <dgm:pt modelId="{E88A2610-9262-4FA1-8DAF-DF147C21503F}">
      <dgm:prSet phldrT="[Text]" custT="1"/>
      <dgm:spPr bwMode="auto"/>
      <dgm:t>
        <a:bodyPr vert="horz" anchor="ctr"/>
        <a:lstStyle/>
        <a:p>
          <a:pPr algn="ctr">
            <a:defRPr/>
          </a:pPr>
          <a:r>
            <a:rPr lang="en-US" sz="800" b="1" i="0" u="none" strike="noStrike" cap="none" spc="0">
              <a:solidFill>
                <a:schemeClr val="lt1"/>
              </a:solidFill>
              <a:latin typeface="Calibri"/>
              <a:ea typeface="Arial"/>
              <a:cs typeface="Calibri"/>
            </a:rPr>
            <a:t>Cul</a:t>
          </a:r>
          <a:r>
            <a:rPr lang="en-US" sz="800" b="1" i="0" u="none" strike="noStrike" cap="none" spc="0">
              <a:solidFill>
                <a:schemeClr val="lt1"/>
              </a:solidFill>
              <a:latin typeface="Calibri"/>
              <a:ea typeface="Arial"/>
              <a:cs typeface="Calibri"/>
            </a:rPr>
            <a:t>t</a:t>
          </a:r>
          <a:r>
            <a:rPr lang="en-US" sz="800" b="1" i="0" u="none" strike="noStrike" cap="none" spc="0">
              <a:solidFill>
                <a:schemeClr val="lt1"/>
              </a:solidFill>
              <a:latin typeface="Calibri"/>
              <a:ea typeface="Arial"/>
              <a:cs typeface="Calibri"/>
            </a:rPr>
            <a:t>ural </a:t>
          </a:r>
          <a:endParaRPr sz="800" b="1">
            <a:latin typeface="Calibri"/>
            <a:cs typeface="Calibri"/>
          </a:endParaRPr>
        </a:p>
        <a:p>
          <a:pPr algn="ctr">
            <a:defRPr/>
          </a:pPr>
          <a:r>
            <a:rPr lang="en-US" sz="800" b="1" i="0" u="none">
              <a:solidFill>
                <a:schemeClr val="bg1"/>
              </a:solidFill>
              <a:latin typeface="Calibri"/>
              <a:ea typeface="Arial"/>
              <a:cs typeface="Calibri"/>
            </a:rPr>
            <a:t>sensitivity</a:t>
          </a:r>
          <a:endParaRPr sz="900" b="1">
            <a:solidFill>
              <a:schemeClr val="bg1"/>
            </a:solidFill>
          </a:endParaRPr>
        </a:p>
      </dgm:t>
    </dgm:pt>
    <dgm:pt modelId="{B3DFBE4B-5D64-4259-AE3F-274E159FEC69}" type="parTrans" cxnId="{58B14ED8-966B-4F9F-993A-66A75532C8BD}">
      <dgm:prSet/>
      <dgm:spPr bwMode="auto"/>
      <dgm:t>
        <a:bodyPr/>
        <a:lstStyle/>
        <a:p>
          <a:pPr>
            <a:defRPr/>
          </a:pPr>
          <a:endParaRPr lang="hr-HR"/>
        </a:p>
      </dgm:t>
    </dgm:pt>
    <dgm:pt modelId="{4715215C-11D7-4306-B1FD-706630F46630}" type="sibTrans" cxnId="{58B14ED8-966B-4F9F-993A-66A75532C8BD}">
      <dgm:prSet/>
      <dgm:spPr bwMode="auto"/>
      <dgm:t>
        <a:bodyPr/>
        <a:lstStyle/>
        <a:p>
          <a:pPr>
            <a:defRPr/>
          </a:pPr>
          <a:endParaRPr lang="hr-HR"/>
        </a:p>
      </dgm:t>
    </dgm:pt>
    <dgm:pt modelId="{0B9D2059-B99E-4D02-97B5-3815823D5090}">
      <dgm:prSet phldrT="[Text]" custT="1"/>
      <dgm:spPr bwMode="auto"/>
      <dgm:t>
        <a:bodyPr vert="horz" anchor="ctr"/>
        <a:lstStyle/>
        <a:p>
          <a:pPr marL="0" indent="0" algn="ctr" defTabSz="355599">
            <a:lnSpc>
              <a:spcPct val="90000"/>
            </a:lnSpc>
            <a:spcBef>
              <a:spcPts val="0"/>
            </a:spcBef>
            <a:spcAft>
              <a:spcPts val="0"/>
            </a:spcAft>
            <a:defRPr/>
          </a:pPr>
          <a:r>
            <a:rPr lang="en-US" sz="800" b="1"/>
            <a:t>Empathy</a:t>
          </a:r>
          <a:endParaRPr/>
        </a:p>
      </dgm:t>
    </dgm:pt>
    <dgm:pt modelId="{DB3BD843-FB41-49B3-BA33-D65E233BE2C1}" type="parTrans" cxnId="{85513B70-0765-4A8A-9793-AC9AAC1895B3}">
      <dgm:prSet/>
      <dgm:spPr bwMode="auto"/>
      <dgm:t>
        <a:bodyPr/>
        <a:lstStyle/>
        <a:p>
          <a:pPr>
            <a:defRPr/>
          </a:pPr>
          <a:endParaRPr lang="hr-HR"/>
        </a:p>
      </dgm:t>
    </dgm:pt>
    <dgm:pt modelId="{274CC624-A2C0-4046-A751-4EFDA7783C52}" type="sibTrans" cxnId="{85513B70-0765-4A8A-9793-AC9AAC1895B3}">
      <dgm:prSet/>
      <dgm:spPr bwMode="auto"/>
      <dgm:t>
        <a:bodyPr/>
        <a:lstStyle/>
        <a:p>
          <a:pPr>
            <a:defRPr/>
          </a:pPr>
          <a:endParaRPr lang="hr-HR"/>
        </a:p>
      </dgm:t>
    </dgm:pt>
    <dgm:pt modelId="{4EB0A386-EC08-405B-AA9B-997D95C38E8F}">
      <dgm:prSet phldrT="[Text]" custT="1"/>
      <dgm:spPr bwMode="auto"/>
      <dgm:t>
        <a:bodyPr vert="horz" anchor="ctr"/>
        <a:lstStyle/>
        <a:p>
          <a:pPr marL="0" indent="0" algn="ctr" defTabSz="355599">
            <a:lnSpc>
              <a:spcPct val="90000"/>
            </a:lnSpc>
            <a:spcBef>
              <a:spcPts val="0"/>
            </a:spcBef>
            <a:spcAft>
              <a:spcPts val="0"/>
            </a:spcAft>
            <a:defRPr/>
          </a:pPr>
          <a:r>
            <a:rPr lang="en-US" sz="800" b="1"/>
            <a:t>Nonverbal </a:t>
          </a:r>
          <a:r>
            <a:rPr lang="en-US" sz="800" b="1"/>
            <a:t>cues</a:t>
          </a:r>
          <a:endParaRPr/>
        </a:p>
      </dgm:t>
    </dgm:pt>
    <dgm:pt modelId="{A9DAD418-1AE3-41E9-9A0A-84345476C8ED}" type="parTrans" cxnId="{91C937AF-E1B7-4B89-9DB7-6569F1E444E4}">
      <dgm:prSet/>
      <dgm:spPr bwMode="auto"/>
      <dgm:t>
        <a:bodyPr/>
        <a:lstStyle/>
        <a:p>
          <a:pPr>
            <a:defRPr/>
          </a:pPr>
          <a:endParaRPr lang="hr-HR"/>
        </a:p>
      </dgm:t>
    </dgm:pt>
    <dgm:pt modelId="{6996F69C-71C1-4C9F-BBBB-DA0F92A50680}" type="sibTrans" cxnId="{91C937AF-E1B7-4B89-9DB7-6569F1E444E4}">
      <dgm:prSet/>
      <dgm:spPr bwMode="auto"/>
      <dgm:t>
        <a:bodyPr/>
        <a:lstStyle/>
        <a:p>
          <a:pPr>
            <a:defRPr/>
          </a:pPr>
          <a:endParaRPr lang="hr-HR"/>
        </a:p>
      </dgm:t>
    </dgm:pt>
    <dgm:pt modelId="{06ADF91A-B7DF-4207-BEEB-9E0D9E9471B8}">
      <dgm:prSet phldrT="[Text]" custT="1"/>
      <dgm:spPr bwMode="auto"/>
      <dgm:t>
        <a:bodyPr vert="horz" anchor="ctr"/>
        <a:lstStyle/>
        <a:p>
          <a:pPr marL="0" indent="0" algn="ctr" defTabSz="355599">
            <a:lnSpc>
              <a:spcPct val="90000"/>
            </a:lnSpc>
            <a:spcBef>
              <a:spcPts val="0"/>
            </a:spcBef>
            <a:spcAft>
              <a:spcPts val="0"/>
            </a:spcAft>
            <a:defRPr/>
          </a:pPr>
          <a:r>
            <a:rPr lang="en-US" sz="800" b="1"/>
            <a:t>Don</a:t>
          </a:r>
          <a:r>
            <a:rPr lang="hr-HR" sz="800" b="1"/>
            <a:t>'t </a:t>
          </a:r>
          <a:r>
            <a:rPr lang="en-US" sz="800" b="1"/>
            <a:t>make </a:t>
          </a:r>
          <a:r>
            <a:rPr lang="en-US" sz="800" b="1"/>
            <a:t>assumptions</a:t>
          </a:r>
          <a:endParaRPr/>
        </a:p>
      </dgm:t>
    </dgm:pt>
    <dgm:pt modelId="{679AD401-7566-46F8-B70F-151E96413D78}" type="parTrans" cxnId="{3D538CF1-D425-4FAF-886F-D229FC489FED}">
      <dgm:prSet/>
      <dgm:spPr bwMode="auto"/>
      <dgm:t>
        <a:bodyPr/>
        <a:lstStyle/>
        <a:p>
          <a:pPr>
            <a:defRPr/>
          </a:pPr>
          <a:endParaRPr lang="hr-HR"/>
        </a:p>
      </dgm:t>
    </dgm:pt>
    <dgm:pt modelId="{51B6EA02-1DA3-491A-9840-E3F8AAEF19E5}" type="sibTrans" cxnId="{3D538CF1-D425-4FAF-886F-D229FC489FED}">
      <dgm:prSet/>
      <dgm:spPr bwMode="auto"/>
      <dgm:t>
        <a:bodyPr/>
        <a:lstStyle/>
        <a:p>
          <a:pPr>
            <a:defRPr/>
          </a:pPr>
          <a:endParaRPr lang="hr-HR"/>
        </a:p>
      </dgm:t>
    </dgm:pt>
    <dgm:pt modelId="{F1DD3383-125E-48BE-977E-22F5BAC9EDDE}">
      <dgm:prSet phldrT="[Text]" custT="1"/>
      <dgm:spPr bwMode="auto"/>
      <dgm:t>
        <a:bodyPr vert="horz" anchor="ctr"/>
        <a:lstStyle/>
        <a:p>
          <a:pPr marL="0" indent="0" algn="ctr" defTabSz="355599">
            <a:lnSpc>
              <a:spcPct val="90000"/>
            </a:lnSpc>
            <a:spcBef>
              <a:spcPts val="0"/>
            </a:spcBef>
            <a:spcAft>
              <a:spcPts val="0"/>
            </a:spcAft>
            <a:defRPr/>
          </a:pPr>
          <a:r>
            <a:rPr lang="en-US" sz="800" b="1"/>
            <a:t>Listen </a:t>
          </a:r>
          <a:r>
            <a:rPr lang="en-US" sz="800" b="1"/>
            <a:t>Actively</a:t>
          </a:r>
          <a:endParaRPr/>
        </a:p>
      </dgm:t>
    </dgm:pt>
    <dgm:pt modelId="{B01CD328-A6EA-4D7B-8DB4-3AAD0812F1D9}" type="parTrans" cxnId="{10FA55DF-1C50-428C-B2C1-ACB6C81AFABB}">
      <dgm:prSet/>
      <dgm:spPr bwMode="auto"/>
      <dgm:t>
        <a:bodyPr/>
        <a:lstStyle/>
        <a:p>
          <a:pPr>
            <a:defRPr/>
          </a:pPr>
          <a:endParaRPr lang="hr-HR"/>
        </a:p>
      </dgm:t>
    </dgm:pt>
    <dgm:pt modelId="{79B66048-8162-431B-B1F4-0CB41E8D583F}" type="sibTrans" cxnId="{10FA55DF-1C50-428C-B2C1-ACB6C81AFABB}">
      <dgm:prSet/>
      <dgm:spPr bwMode="auto"/>
      <dgm:t>
        <a:bodyPr/>
        <a:lstStyle/>
        <a:p>
          <a:pPr>
            <a:defRPr/>
          </a:pPr>
          <a:endParaRPr lang="hr-HR"/>
        </a:p>
      </dgm:t>
    </dgm:pt>
    <dgm:pt modelId="{C51DAB6E-CD69-47E5-8F3F-488B8B78F8EF}">
      <dgm:prSet phldrT="[Text]" custT="1"/>
      <dgm:spPr bwMode="auto"/>
      <dgm:t>
        <a:bodyPr vert="horz" anchor="ctr"/>
        <a:lstStyle/>
        <a:p>
          <a:pPr marL="0" indent="0" algn="ctr" defTabSz="355599">
            <a:lnSpc>
              <a:spcPct val="90000"/>
            </a:lnSpc>
            <a:spcBef>
              <a:spcPts val="0"/>
            </a:spcBef>
            <a:spcAft>
              <a:spcPts val="0"/>
            </a:spcAft>
            <a:defRPr/>
          </a:pPr>
          <a:r>
            <a:rPr lang="en-US" sz="800" b="1"/>
            <a:t>Respect</a:t>
          </a:r>
          <a:endParaRPr/>
        </a:p>
      </dgm:t>
    </dgm:pt>
    <dgm:pt modelId="{124A6667-B270-4F19-80A8-239F92C726E9}" type="parTrans" cxnId="{92487F5B-C25E-4923-89BF-86BB222B8235}">
      <dgm:prSet/>
      <dgm:spPr bwMode="auto"/>
      <dgm:t>
        <a:bodyPr/>
        <a:lstStyle/>
        <a:p>
          <a:pPr>
            <a:defRPr/>
          </a:pPr>
          <a:endParaRPr lang="hr-HR"/>
        </a:p>
      </dgm:t>
    </dgm:pt>
    <dgm:pt modelId="{2EEB86BC-EE90-4917-988C-3AD44038935B}" type="sibTrans" cxnId="{92487F5B-C25E-4923-89BF-86BB222B8235}">
      <dgm:prSet/>
      <dgm:spPr bwMode="auto"/>
      <dgm:t>
        <a:bodyPr/>
        <a:lstStyle/>
        <a:p>
          <a:pPr>
            <a:defRPr/>
          </a:pPr>
          <a:endParaRPr lang="hr-HR"/>
        </a:p>
      </dgm:t>
    </dgm:pt>
    <dgm:pt modelId="{D0FC98AA-763E-400C-911C-18DDB6864AFF}">
      <dgm:prSet phldrT="[Text]" custT="1"/>
      <dgm:spPr bwMode="auto"/>
      <dgm:t>
        <a:bodyPr vert="horz" anchor="ctr"/>
        <a:lstStyle/>
        <a:p>
          <a:pPr marL="0" indent="0" algn="ctr" defTabSz="355599">
            <a:lnSpc>
              <a:spcPct val="90000"/>
            </a:lnSpc>
            <a:spcBef>
              <a:spcPts val="0"/>
            </a:spcBef>
            <a:spcAft>
              <a:spcPts val="0"/>
            </a:spcAft>
            <a:defRPr/>
          </a:pPr>
          <a:r>
            <a:rPr lang="en-US" sz="800" b="1"/>
            <a:t>Reflect</a:t>
          </a:r>
          <a:endParaRPr/>
        </a:p>
      </dgm:t>
    </dgm:pt>
    <dgm:pt modelId="{D2999CB1-E9E4-49AF-A212-3ED980314613}" type="parTrans" cxnId="{49F91DAE-1F86-4A39-AD54-692D70AE4A5D}">
      <dgm:prSet/>
      <dgm:spPr bwMode="auto"/>
      <dgm:t>
        <a:bodyPr/>
        <a:lstStyle/>
        <a:p>
          <a:pPr>
            <a:defRPr/>
          </a:pPr>
          <a:endParaRPr lang="hr-HR"/>
        </a:p>
      </dgm:t>
    </dgm:pt>
    <dgm:pt modelId="{3B6B29D4-75FE-42AC-AC7A-F216D901E49C}" type="sibTrans" cxnId="{49F91DAE-1F86-4A39-AD54-692D70AE4A5D}">
      <dgm:prSet/>
      <dgm:spPr bwMode="auto"/>
      <dgm:t>
        <a:bodyPr/>
        <a:lstStyle/>
        <a:p>
          <a:pPr>
            <a:defRPr/>
          </a:pPr>
          <a:endParaRPr lang="hr-HR"/>
        </a:p>
      </dgm:t>
    </dgm:pt>
    <dgm:pt modelId="{E1BF951B-F0A7-478A-85E6-78496C0EFBDF}">
      <dgm:prSet phldrT="[Text]" custT="1"/>
      <dgm:spPr bwMode="auto"/>
      <dgm:t>
        <a:bodyPr vert="horz" anchor="ctr"/>
        <a:lstStyle/>
        <a:p>
          <a:pPr marL="0" indent="0" algn="ctr" defTabSz="355599">
            <a:lnSpc>
              <a:spcPct val="90000"/>
            </a:lnSpc>
            <a:spcBef>
              <a:spcPts val="0"/>
            </a:spcBef>
            <a:spcAft>
              <a:spcPts val="0"/>
            </a:spcAft>
            <a:defRPr/>
          </a:pPr>
          <a:r>
            <a:rPr lang="en-US" sz="800" b="1"/>
            <a:t>Educate</a:t>
          </a:r>
          <a:endParaRPr/>
        </a:p>
      </dgm:t>
    </dgm:pt>
    <dgm:pt modelId="{8D8AA84B-943A-42E7-973F-D2BFC9270A43}" type="parTrans" cxnId="{FF97A8B6-82C2-49D6-B709-2550CC3DBED3}">
      <dgm:prSet/>
      <dgm:spPr bwMode="auto"/>
      <dgm:t>
        <a:bodyPr/>
        <a:lstStyle/>
        <a:p>
          <a:pPr>
            <a:defRPr/>
          </a:pPr>
          <a:endParaRPr lang="hr-HR"/>
        </a:p>
      </dgm:t>
    </dgm:pt>
    <dgm:pt modelId="{C7FA3EF3-F4B2-4370-9E71-FE39C645097F}" type="sibTrans" cxnId="{FF97A8B6-82C2-49D6-B709-2550CC3DBED3}">
      <dgm:prSet/>
      <dgm:spPr bwMode="auto"/>
      <dgm:t>
        <a:bodyPr/>
        <a:lstStyle/>
        <a:p>
          <a:pPr>
            <a:defRPr/>
          </a:pPr>
          <a:endParaRPr lang="hr-HR"/>
        </a:p>
      </dgm:t>
    </dgm:pt>
    <dgm:pt modelId="{6D94E741-C8C7-441E-8E42-7208AFB31C07}" type="pres">
      <dgm:prSet presAssocID="{54BFF114-5F5F-4C63-BA21-CCDE9A416594}" presName="cycle" presStyleCnt="0">
        <dgm:presLayoutVars>
          <dgm:dir val="norm"/>
          <dgm:resizeHandles val="exact"/>
        </dgm:presLayoutVars>
      </dgm:prSet>
      <dgm:spPr bwMode="auto"/>
    </dgm:pt>
    <dgm:pt modelId="{CF30F2AE-A82E-4AE4-86E1-828A344005EA}" type="pres">
      <dgm:prSet custScaleX="135119" custScaleY="163008" presAssocID="{F27517FC-E086-45F2-BB3E-D19F1A48FD3B}" presName="node" presStyleLbl="node1" presStyleIdx="0" presStyleCnt="12">
        <dgm:presLayoutVars>
          <dgm:bulletEnabled val="1"/>
        </dgm:presLayoutVars>
      </dgm:prSet>
      <dgm:spPr bwMode="auto"/>
    </dgm:pt>
    <dgm:pt modelId="{83473644-ED5B-403C-A61D-B34E14606636}" type="pres">
      <dgm:prSet presAssocID="{F27517FC-E086-45F2-BB3E-D19F1A48FD3B}" presName="spNode" presStyleCnt="0"/>
      <dgm:spPr bwMode="auto"/>
    </dgm:pt>
    <dgm:pt modelId="{CD956AFB-61CE-4626-9A49-4AD5A83ED60E}" type="pres">
      <dgm:prSet presAssocID="{3C7D1A5E-E4E7-44DE-9915-57B36110409A}" presName="sibTrans" presStyleLbl="sibTrans1D1" presStyleIdx="0" presStyleCnt="12"/>
      <dgm:spPr bwMode="auto"/>
    </dgm:pt>
    <dgm:pt modelId="{708C9028-B751-42BC-BB7E-231290BD7BAE}" type="pres">
      <dgm:prSet custScaleX="135119" custScaleY="163008" presAssocID="{665125B2-9C71-49E0-AC68-4D1E334ACE2C}" presName="node" presStyleLbl="node1" presStyleIdx="1" presStyleCnt="12">
        <dgm:presLayoutVars>
          <dgm:bulletEnabled val="1"/>
        </dgm:presLayoutVars>
      </dgm:prSet>
      <dgm:spPr bwMode="auto"/>
    </dgm:pt>
    <dgm:pt modelId="{6D911029-459D-4EE6-A508-FCF5DC8BCF63}" type="pres">
      <dgm:prSet presAssocID="{665125B2-9C71-49E0-AC68-4D1E334ACE2C}" presName="spNode" presStyleCnt="0"/>
      <dgm:spPr bwMode="auto"/>
    </dgm:pt>
    <dgm:pt modelId="{C3815BEB-C07C-4A4B-B4EA-4F83DC15BAA2}" type="pres">
      <dgm:prSet presAssocID="{ABCBF0AE-BD82-4102-88C6-C46A9A4C39CD}" presName="sibTrans" presStyleLbl="sibTrans1D1" presStyleIdx="1" presStyleCnt="12"/>
      <dgm:spPr bwMode="auto"/>
    </dgm:pt>
    <dgm:pt modelId="{0A55B18F-D420-4A8D-87F1-4C82227230D8}" type="pres">
      <dgm:prSet custScaleX="135119" custScaleY="163008" presAssocID="{5FFF3060-1BA2-4EEA-9876-D2C0E884CFCF}" presName="node" presStyleLbl="node1" presStyleIdx="2" presStyleCnt="12">
        <dgm:presLayoutVars>
          <dgm:bulletEnabled val="1"/>
        </dgm:presLayoutVars>
      </dgm:prSet>
      <dgm:spPr bwMode="auto"/>
    </dgm:pt>
    <dgm:pt modelId="{1041E906-0B4B-467D-9103-44AC55ECEC04}" type="pres">
      <dgm:prSet presAssocID="{5FFF3060-1BA2-4EEA-9876-D2C0E884CFCF}" presName="spNode" presStyleCnt="0"/>
      <dgm:spPr bwMode="auto"/>
    </dgm:pt>
    <dgm:pt modelId="{8BA2F535-86CD-4624-9FFC-8E24746A55A9}" type="pres">
      <dgm:prSet presAssocID="{E21098E4-385C-4154-A518-3113A860C460}" presName="sibTrans" presStyleLbl="sibTrans1D1" presStyleIdx="2" presStyleCnt="12"/>
      <dgm:spPr bwMode="auto"/>
    </dgm:pt>
    <dgm:pt modelId="{0753A632-509E-44C8-B27B-E1A4061F9E64}" type="pres">
      <dgm:prSet custScaleX="135119" custScaleY="163008" presAssocID="{ABBBCF15-618F-40C2-B421-F8E6DF0117D3}" presName="node" presStyleLbl="node1" presStyleIdx="3" presStyleCnt="12">
        <dgm:presLayoutVars>
          <dgm:bulletEnabled val="1"/>
        </dgm:presLayoutVars>
      </dgm:prSet>
      <dgm:spPr bwMode="auto"/>
    </dgm:pt>
    <dgm:pt modelId="{F5CD63B1-D92A-4F26-992F-5815999594FA}" type="pres">
      <dgm:prSet presAssocID="{ABBBCF15-618F-40C2-B421-F8E6DF0117D3}" presName="spNode" presStyleCnt="0"/>
      <dgm:spPr bwMode="auto"/>
    </dgm:pt>
    <dgm:pt modelId="{F2EE62F9-E82B-4B1E-A03A-4E4946E921B6}" type="pres">
      <dgm:prSet presAssocID="{0E1E1EBA-D069-42E8-B96D-4CE7C5729111}" presName="sibTrans" presStyleLbl="sibTrans1D1" presStyleIdx="3" presStyleCnt="12"/>
      <dgm:spPr bwMode="auto"/>
    </dgm:pt>
    <dgm:pt modelId="{F6155955-D4BB-48A0-8E6A-0B644EC421A7}" type="pres">
      <dgm:prSet custScaleX="135119" custScaleY="163008" presAssocID="{E88A2610-9262-4FA1-8DAF-DF147C21503F}" presName="node" presStyleLbl="node1" presStyleIdx="4" presStyleCnt="12">
        <dgm:presLayoutVars>
          <dgm:bulletEnabled val="1"/>
        </dgm:presLayoutVars>
      </dgm:prSet>
      <dgm:spPr bwMode="auto"/>
    </dgm:pt>
    <dgm:pt modelId="{0A5F2955-9CEF-41EC-BA9E-41C5F9859C17}" type="pres">
      <dgm:prSet presAssocID="{E88A2610-9262-4FA1-8DAF-DF147C21503F}" presName="spNode" presStyleCnt="0"/>
      <dgm:spPr bwMode="auto"/>
    </dgm:pt>
    <dgm:pt modelId="{89E192BD-56E0-4C22-9A13-B5228BDAFAD2}" type="pres">
      <dgm:prSet presAssocID="{4715215C-11D7-4306-B1FD-706630F46630}" presName="sibTrans" presStyleLbl="sibTrans1D1" presStyleIdx="4" presStyleCnt="12"/>
      <dgm:spPr bwMode="auto"/>
    </dgm:pt>
    <dgm:pt modelId="{5062D739-F4B7-46D5-A67C-1CC135BC3DBE}" type="pres">
      <dgm:prSet custScaleX="135119" custScaleY="163008" presAssocID="{4EB0A386-EC08-405B-AA9B-997D95C38E8F}" presName="node" presStyleLbl="node1" presStyleIdx="5" presStyleCnt="12">
        <dgm:presLayoutVars>
          <dgm:bulletEnabled val="1"/>
        </dgm:presLayoutVars>
      </dgm:prSet>
      <dgm:spPr bwMode="auto"/>
    </dgm:pt>
    <dgm:pt modelId="{293D946C-862A-4142-AE25-A3BCA8FE66DA}" type="pres">
      <dgm:prSet presAssocID="{4EB0A386-EC08-405B-AA9B-997D95C38E8F}" presName="spNode" presStyleCnt="0"/>
      <dgm:spPr bwMode="auto"/>
    </dgm:pt>
    <dgm:pt modelId="{006D238E-A566-486D-A3D5-0D00C0D3E491}" type="pres">
      <dgm:prSet presAssocID="{6996F69C-71C1-4C9F-BBBB-DA0F92A50680}" presName="sibTrans" presStyleLbl="sibTrans1D1" presStyleIdx="5" presStyleCnt="12"/>
      <dgm:spPr bwMode="auto"/>
    </dgm:pt>
    <dgm:pt modelId="{E2BD0C67-66F5-40A2-9905-DEF5815010A4}" type="pres">
      <dgm:prSet custScaleX="135119" custScaleY="163008" presAssocID="{06ADF91A-B7DF-4207-BEEB-9E0D9E9471B8}" presName="node" presStyleLbl="node1" presStyleIdx="6" presStyleCnt="12">
        <dgm:presLayoutVars>
          <dgm:bulletEnabled val="1"/>
        </dgm:presLayoutVars>
      </dgm:prSet>
      <dgm:spPr bwMode="auto"/>
    </dgm:pt>
    <dgm:pt modelId="{8620B342-14E8-475C-ABEB-F984B4D2BAD0}" type="pres">
      <dgm:prSet presAssocID="{06ADF91A-B7DF-4207-BEEB-9E0D9E9471B8}" presName="spNode" presStyleCnt="0"/>
      <dgm:spPr bwMode="auto"/>
    </dgm:pt>
    <dgm:pt modelId="{60B88D50-4602-4377-BF3A-B18BFBD5828F}" type="pres">
      <dgm:prSet presAssocID="{51B6EA02-1DA3-491A-9840-E3F8AAEF19E5}" presName="sibTrans" presStyleLbl="sibTrans1D1" presStyleIdx="6" presStyleCnt="12"/>
      <dgm:spPr bwMode="auto"/>
    </dgm:pt>
    <dgm:pt modelId="{91391948-B425-4522-B19F-45F76E9D47A4}" type="pres">
      <dgm:prSet custScaleX="135119" custScaleY="163008" presAssocID="{0B9D2059-B99E-4D02-97B5-3815823D5090}" presName="node" presStyleLbl="node1" presStyleIdx="7" presStyleCnt="12">
        <dgm:presLayoutVars>
          <dgm:bulletEnabled val="1"/>
        </dgm:presLayoutVars>
      </dgm:prSet>
      <dgm:spPr bwMode="auto"/>
    </dgm:pt>
    <dgm:pt modelId="{F3CAFB7B-FCAB-49CF-BF17-46615A184B95}" type="pres">
      <dgm:prSet presAssocID="{0B9D2059-B99E-4D02-97B5-3815823D5090}" presName="spNode" presStyleCnt="0"/>
      <dgm:spPr bwMode="auto"/>
    </dgm:pt>
    <dgm:pt modelId="{B28A482B-AA4F-4B4E-A2B2-21CED5588351}" type="pres">
      <dgm:prSet presAssocID="{274CC624-A2C0-4046-A751-4EFDA7783C52}" presName="sibTrans" presStyleLbl="sibTrans1D1" presStyleIdx="7" presStyleCnt="12"/>
      <dgm:spPr bwMode="auto"/>
    </dgm:pt>
    <dgm:pt modelId="{28507565-AAC3-4037-B2DF-A87B44E27A7E}" type="pres">
      <dgm:prSet custScaleX="135119" custScaleY="163008" presAssocID="{F1DD3383-125E-48BE-977E-22F5BAC9EDDE}" presName="node" presStyleLbl="node1" presStyleIdx="8" presStyleCnt="12">
        <dgm:presLayoutVars>
          <dgm:bulletEnabled val="1"/>
        </dgm:presLayoutVars>
      </dgm:prSet>
      <dgm:spPr bwMode="auto"/>
    </dgm:pt>
    <dgm:pt modelId="{C3E67318-9FC2-405B-9111-D664A0CFE7DB}" type="pres">
      <dgm:prSet presAssocID="{F1DD3383-125E-48BE-977E-22F5BAC9EDDE}" presName="spNode" presStyleCnt="0"/>
      <dgm:spPr bwMode="auto"/>
    </dgm:pt>
    <dgm:pt modelId="{8C50A77E-B7CF-4BBE-9916-ED7C16C09D03}" type="pres">
      <dgm:prSet presAssocID="{79B66048-8162-431B-B1F4-0CB41E8D583F}" presName="sibTrans" presStyleLbl="sibTrans1D1" presStyleIdx="8" presStyleCnt="12"/>
      <dgm:spPr bwMode="auto"/>
    </dgm:pt>
    <dgm:pt modelId="{8C95D4ED-6C65-44E8-A302-4593D9811E1E}" type="pres">
      <dgm:prSet custScaleX="135119" custScaleY="163008" presAssocID="{C51DAB6E-CD69-47E5-8F3F-488B8B78F8EF}" presName="node" presStyleLbl="node1" presStyleIdx="9" presStyleCnt="12">
        <dgm:presLayoutVars>
          <dgm:bulletEnabled val="1"/>
        </dgm:presLayoutVars>
      </dgm:prSet>
      <dgm:spPr bwMode="auto"/>
    </dgm:pt>
    <dgm:pt modelId="{4FFC17AA-E406-4AF4-B3DB-863CA0281335}" type="pres">
      <dgm:prSet presAssocID="{C51DAB6E-CD69-47E5-8F3F-488B8B78F8EF}" presName="spNode" presStyleCnt="0"/>
      <dgm:spPr bwMode="auto"/>
    </dgm:pt>
    <dgm:pt modelId="{EDB02BAD-402D-4FC4-9C41-CDC0D46C74BA}" type="pres">
      <dgm:prSet presAssocID="{2EEB86BC-EE90-4917-988C-3AD44038935B}" presName="sibTrans" presStyleLbl="sibTrans1D1" presStyleIdx="9" presStyleCnt="12"/>
      <dgm:spPr bwMode="auto"/>
    </dgm:pt>
    <dgm:pt modelId="{082A0BE7-503D-40FE-A21D-42D98D6E75EE}" type="pres">
      <dgm:prSet custScaleX="135119" custScaleY="163008" presAssocID="{D0FC98AA-763E-400C-911C-18DDB6864AFF}" presName="node" presStyleLbl="node1" presStyleIdx="10" presStyleCnt="12">
        <dgm:presLayoutVars>
          <dgm:bulletEnabled val="1"/>
        </dgm:presLayoutVars>
      </dgm:prSet>
      <dgm:spPr bwMode="auto"/>
    </dgm:pt>
    <dgm:pt modelId="{97B8562D-CC79-4327-AADC-B22ED1079560}" type="pres">
      <dgm:prSet presAssocID="{D0FC98AA-763E-400C-911C-18DDB6864AFF}" presName="spNode" presStyleCnt="0"/>
      <dgm:spPr bwMode="auto"/>
    </dgm:pt>
    <dgm:pt modelId="{DEE18BE2-C9E0-4F1A-AD3C-6836D3FE0F43}" type="pres">
      <dgm:prSet presAssocID="{3B6B29D4-75FE-42AC-AC7A-F216D901E49C}" presName="sibTrans" presStyleLbl="sibTrans1D1" presStyleIdx="10" presStyleCnt="12"/>
      <dgm:spPr bwMode="auto"/>
    </dgm:pt>
    <dgm:pt modelId="{EC4D13F9-5CE4-4FEC-A945-86DA561F402D}" type="pres">
      <dgm:prSet custScaleX="135119" custScaleY="163008" presAssocID="{E1BF951B-F0A7-478A-85E6-78496C0EFBDF}" presName="node" presStyleLbl="node1" presStyleIdx="11" presStyleCnt="12">
        <dgm:presLayoutVars>
          <dgm:bulletEnabled val="1"/>
        </dgm:presLayoutVars>
      </dgm:prSet>
      <dgm:spPr bwMode="auto"/>
    </dgm:pt>
    <dgm:pt modelId="{4B558B9E-6811-49EB-8216-FB89232F2527}" type="pres">
      <dgm:prSet presAssocID="{E1BF951B-F0A7-478A-85E6-78496C0EFBDF}" presName="spNode" presStyleCnt="0"/>
      <dgm:spPr bwMode="auto"/>
    </dgm:pt>
    <dgm:pt modelId="{6C78E133-C3B7-4E9E-B79A-57B3D83C1452}" type="pres">
      <dgm:prSet presAssocID="{C7FA3EF3-F4B2-4370-9E71-FE39C645097F}" presName="sibTrans" presStyleLbl="sibTrans1D1" presStyleIdx="11" presStyleCnt="12"/>
      <dgm:spPr bwMode="auto"/>
    </dgm:pt>
  </dgm:ptLst>
  <dgm:cxnLst>
    <dgm:cxn modelId="{40C6FE01-E0F9-4EA8-BE71-FF327B0E3CEC}" type="presOf" srcId="{2EEB86BC-EE90-4917-988C-3AD44038935B}" destId="{EDB02BAD-402D-4FC4-9C41-CDC0D46C74BA}" srcOrd="0" destOrd="0" presId="urn:microsoft.com/office/officeart/2005/8/layout/cycle6"/>
    <dgm:cxn modelId="{D3341619-44C7-490E-B1B0-B4BDD15A9ECF}" type="presOf" srcId="{E21098E4-385C-4154-A518-3113A860C460}" destId="{8BA2F535-86CD-4624-9FFC-8E24746A55A9}" srcOrd="0" destOrd="0" presId="urn:microsoft.com/office/officeart/2005/8/layout/cycle6"/>
    <dgm:cxn modelId="{596F3319-536A-4589-92E1-090CCE24EB01}" type="presOf" srcId="{51B6EA02-1DA3-491A-9840-E3F8AAEF19E5}" destId="{60B88D50-4602-4377-BF3A-B18BFBD5828F}" srcOrd="0" destOrd="0" presId="urn:microsoft.com/office/officeart/2005/8/layout/cycle6"/>
    <dgm:cxn modelId="{067D3F22-DBF0-4DFA-B226-F7376AA453DC}" type="presOf" srcId="{665125B2-9C71-49E0-AC68-4D1E334ACE2C}" destId="{708C9028-B751-42BC-BB7E-231290BD7BAE}" srcOrd="0" destOrd="0" presId="urn:microsoft.com/office/officeart/2005/8/layout/cycle6"/>
    <dgm:cxn modelId="{E9E24228-1641-4408-B200-3308DBE6E62F}" type="presOf" srcId="{E1BF951B-F0A7-478A-85E6-78496C0EFBDF}" destId="{EC4D13F9-5CE4-4FEC-A945-86DA561F402D}" srcOrd="0" destOrd="0" presId="urn:microsoft.com/office/officeart/2005/8/layout/cycle6"/>
    <dgm:cxn modelId="{1A37AC35-FFA8-4DF3-9820-02A43B02175B}" type="presOf" srcId="{0B9D2059-B99E-4D02-97B5-3815823D5090}" destId="{91391948-B425-4522-B19F-45F76E9D47A4}" srcOrd="0" destOrd="0" presId="urn:microsoft.com/office/officeart/2005/8/layout/cycle6"/>
    <dgm:cxn modelId="{92487F5B-C25E-4923-89BF-86BB222B8235}" srcId="{54BFF114-5F5F-4C63-BA21-CCDE9A416594}" destId="{C51DAB6E-CD69-47E5-8F3F-488B8B78F8EF}" srcOrd="9" destOrd="0" parTransId="{124A6667-B270-4F19-80A8-239F92C726E9}" sibTransId="{2EEB86BC-EE90-4917-988C-3AD44038935B}"/>
    <dgm:cxn modelId="{D561F060-3E65-4B6E-8ADF-7DBC6C0D1C11}" srcId="{54BFF114-5F5F-4C63-BA21-CCDE9A416594}" destId="{5FFF3060-1BA2-4EEA-9876-D2C0E884CFCF}" srcOrd="2" destOrd="0" parTransId="{4BEC2148-6BE0-4430-B689-ADFCDD488356}" sibTransId="{E21098E4-385C-4154-A518-3113A860C460}"/>
    <dgm:cxn modelId="{8D736D61-7C33-499D-83E3-7ECFE2561318}" srcId="{54BFF114-5F5F-4C63-BA21-CCDE9A416594}" destId="{ABBBCF15-618F-40C2-B421-F8E6DF0117D3}" srcOrd="3" destOrd="0" parTransId="{98403E05-45BF-463C-BE78-C9D1C6C83732}" sibTransId="{0E1E1EBA-D069-42E8-B96D-4CE7C5729111}"/>
    <dgm:cxn modelId="{F159BB43-9FDB-44F3-96A3-324B091B1979}" type="presOf" srcId="{ABCBF0AE-BD82-4102-88C6-C46A9A4C39CD}" destId="{C3815BEB-C07C-4A4B-B4EA-4F83DC15BAA2}" srcOrd="0" destOrd="0" presId="urn:microsoft.com/office/officeart/2005/8/layout/cycle6"/>
    <dgm:cxn modelId="{73E67069-D24F-4A53-9343-6C0A345FA529}" type="presOf" srcId="{4EB0A386-EC08-405B-AA9B-997D95C38E8F}" destId="{5062D739-F4B7-46D5-A67C-1CC135BC3DBE}" srcOrd="0" destOrd="0" presId="urn:microsoft.com/office/officeart/2005/8/layout/cycle6"/>
    <dgm:cxn modelId="{85513B70-0765-4A8A-9793-AC9AAC1895B3}" srcId="{54BFF114-5F5F-4C63-BA21-CCDE9A416594}" destId="{0B9D2059-B99E-4D02-97B5-3815823D5090}" srcOrd="7" destOrd="0" parTransId="{DB3BD843-FB41-49B3-BA33-D65E233BE2C1}" sibTransId="{274CC624-A2C0-4046-A751-4EFDA7783C52}"/>
    <dgm:cxn modelId="{78D54250-EAC5-49CB-A4A6-44F7D2CED823}" type="presOf" srcId="{54BFF114-5F5F-4C63-BA21-CCDE9A416594}" destId="{6D94E741-C8C7-441E-8E42-7208AFB31C07}" srcOrd="0" destOrd="0" presId="urn:microsoft.com/office/officeart/2005/8/layout/cycle6"/>
    <dgm:cxn modelId="{0A7BFB75-BF07-40FA-A046-F3C23B1746EC}" type="presOf" srcId="{E88A2610-9262-4FA1-8DAF-DF147C21503F}" destId="{F6155955-D4BB-48A0-8E6A-0B644EC421A7}" srcOrd="0" destOrd="0" presId="urn:microsoft.com/office/officeart/2005/8/layout/cycle6"/>
    <dgm:cxn modelId="{757A0C59-A6D3-4E03-9549-19B43382774B}" type="presOf" srcId="{4715215C-11D7-4306-B1FD-706630F46630}" destId="{89E192BD-56E0-4C22-9A13-B5228BDAFAD2}" srcOrd="0" destOrd="0" presId="urn:microsoft.com/office/officeart/2005/8/layout/cycle6"/>
    <dgm:cxn modelId="{C04B8F92-BEAB-4F94-A98C-E5267389D515}" type="presOf" srcId="{06ADF91A-B7DF-4207-BEEB-9E0D9E9471B8}" destId="{E2BD0C67-66F5-40A2-9905-DEF5815010A4}" srcOrd="0" destOrd="0" presId="urn:microsoft.com/office/officeart/2005/8/layout/cycle6"/>
    <dgm:cxn modelId="{F013519F-1D87-40C0-989F-55DAEE6922A9}" type="presOf" srcId="{0E1E1EBA-D069-42E8-B96D-4CE7C5729111}" destId="{F2EE62F9-E82B-4B1E-A03A-4E4946E921B6}" srcOrd="0" destOrd="0" presId="urn:microsoft.com/office/officeart/2005/8/layout/cycle6"/>
    <dgm:cxn modelId="{85005FA5-45BE-4ADA-BF59-B5C9FBBF0B82}" type="presOf" srcId="{79B66048-8162-431B-B1F4-0CB41E8D583F}" destId="{8C50A77E-B7CF-4BBE-9916-ED7C16C09D03}" srcOrd="0" destOrd="0" presId="urn:microsoft.com/office/officeart/2005/8/layout/cycle6"/>
    <dgm:cxn modelId="{49F91DAE-1F86-4A39-AD54-692D70AE4A5D}" srcId="{54BFF114-5F5F-4C63-BA21-CCDE9A416594}" destId="{D0FC98AA-763E-400C-911C-18DDB6864AFF}" srcOrd="10" destOrd="0" parTransId="{D2999CB1-E9E4-49AF-A212-3ED980314613}" sibTransId="{3B6B29D4-75FE-42AC-AC7A-F216D901E49C}"/>
    <dgm:cxn modelId="{985AFFAE-A593-4D74-9D80-98E019C90EA6}" type="presOf" srcId="{C51DAB6E-CD69-47E5-8F3F-488B8B78F8EF}" destId="{8C95D4ED-6C65-44E8-A302-4593D9811E1E}" srcOrd="0" destOrd="0" presId="urn:microsoft.com/office/officeart/2005/8/layout/cycle6"/>
    <dgm:cxn modelId="{91C937AF-E1B7-4B89-9DB7-6569F1E444E4}" srcId="{54BFF114-5F5F-4C63-BA21-CCDE9A416594}" destId="{4EB0A386-EC08-405B-AA9B-997D95C38E8F}" srcOrd="5" destOrd="0" parTransId="{A9DAD418-1AE3-41E9-9A0A-84345476C8ED}" sibTransId="{6996F69C-71C1-4C9F-BBBB-DA0F92A50680}"/>
    <dgm:cxn modelId="{4AE1B1B0-45A6-4686-A435-EDC177B1B721}" type="presOf" srcId="{274CC624-A2C0-4046-A751-4EFDA7783C52}" destId="{B28A482B-AA4F-4B4E-A2B2-21CED5588351}" srcOrd="0" destOrd="0" presId="urn:microsoft.com/office/officeart/2005/8/layout/cycle6"/>
    <dgm:cxn modelId="{043C58B4-EC77-4A44-A680-87466865B712}" type="presOf" srcId="{F1DD3383-125E-48BE-977E-22F5BAC9EDDE}" destId="{28507565-AAC3-4037-B2DF-A87B44E27A7E}" srcOrd="0" destOrd="0" presId="urn:microsoft.com/office/officeart/2005/8/layout/cycle6"/>
    <dgm:cxn modelId="{FF97A8B6-82C2-49D6-B709-2550CC3DBED3}" srcId="{54BFF114-5F5F-4C63-BA21-CCDE9A416594}" destId="{E1BF951B-F0A7-478A-85E6-78496C0EFBDF}" srcOrd="11" destOrd="0" parTransId="{8D8AA84B-943A-42E7-973F-D2BFC9270A43}" sibTransId="{C7FA3EF3-F4B2-4370-9E71-FE39C645097F}"/>
    <dgm:cxn modelId="{8BC176B7-CB50-43E5-B9B0-6525B81A5048}" type="presOf" srcId="{5FFF3060-1BA2-4EEA-9876-D2C0E884CFCF}" destId="{0A55B18F-D420-4A8D-87F1-4C82227230D8}" srcOrd="0" destOrd="0" presId="urn:microsoft.com/office/officeart/2005/8/layout/cycle6"/>
    <dgm:cxn modelId="{491D1CBA-C671-4172-A459-012DEA9D540D}" type="presOf" srcId="{D0FC98AA-763E-400C-911C-18DDB6864AFF}" destId="{082A0BE7-503D-40FE-A21D-42D98D6E75EE}" srcOrd="0" destOrd="0" presId="urn:microsoft.com/office/officeart/2005/8/layout/cycle6"/>
    <dgm:cxn modelId="{58B14ED8-966B-4F9F-993A-66A75532C8BD}" srcId="{54BFF114-5F5F-4C63-BA21-CCDE9A416594}" destId="{E88A2610-9262-4FA1-8DAF-DF147C21503F}" srcOrd="4" destOrd="0" parTransId="{B3DFBE4B-5D64-4259-AE3F-274E159FEC69}" sibTransId="{4715215C-11D7-4306-B1FD-706630F46630}"/>
    <dgm:cxn modelId="{1D66EDDD-9041-4A05-84F5-0D59998E3FBA}" type="presOf" srcId="{3B6B29D4-75FE-42AC-AC7A-F216D901E49C}" destId="{DEE18BE2-C9E0-4F1A-AD3C-6836D3FE0F43}" srcOrd="0" destOrd="0" presId="urn:microsoft.com/office/officeart/2005/8/layout/cycle6"/>
    <dgm:cxn modelId="{10FA55DF-1C50-428C-B2C1-ACB6C81AFABB}" srcId="{54BFF114-5F5F-4C63-BA21-CCDE9A416594}" destId="{F1DD3383-125E-48BE-977E-22F5BAC9EDDE}" srcOrd="8" destOrd="0" parTransId="{B01CD328-A6EA-4D7B-8DB4-3AAD0812F1D9}" sibTransId="{79B66048-8162-431B-B1F4-0CB41E8D583F}"/>
    <dgm:cxn modelId="{23D57CE6-37F0-4167-A78A-652F753769EC}" type="presOf" srcId="{C7FA3EF3-F4B2-4370-9E71-FE39C645097F}" destId="{6C78E133-C3B7-4E9E-B79A-57B3D83C1452}" srcOrd="0" destOrd="0" presId="urn:microsoft.com/office/officeart/2005/8/layout/cycle6"/>
    <dgm:cxn modelId="{AB3ACAE8-2001-4E74-BA65-925D18805E8F}" srcId="{54BFF114-5F5F-4C63-BA21-CCDE9A416594}" destId="{F27517FC-E086-45F2-BB3E-D19F1A48FD3B}" srcOrd="0" destOrd="0" parTransId="{DBC7BDC3-F247-439F-B4F2-70E6B5A9AC05}" sibTransId="{3C7D1A5E-E4E7-44DE-9915-57B36110409A}"/>
    <dgm:cxn modelId="{565C8AEA-B6D9-407E-9E39-DFFF276D8983}" type="presOf" srcId="{ABBBCF15-618F-40C2-B421-F8E6DF0117D3}" destId="{0753A632-509E-44C8-B27B-E1A4061F9E64}" srcOrd="0" destOrd="0" presId="urn:microsoft.com/office/officeart/2005/8/layout/cycle6"/>
    <dgm:cxn modelId="{3D538CF1-D425-4FAF-886F-D229FC489FED}" srcId="{54BFF114-5F5F-4C63-BA21-CCDE9A416594}" destId="{06ADF91A-B7DF-4207-BEEB-9E0D9E9471B8}" srcOrd="6" destOrd="0" parTransId="{679AD401-7566-46F8-B70F-151E96413D78}" sibTransId="{51B6EA02-1DA3-491A-9840-E3F8AAEF19E5}"/>
    <dgm:cxn modelId="{3A39D7F3-11D6-41FA-82A8-3B4929E68B49}" type="presOf" srcId="{6996F69C-71C1-4C9F-BBBB-DA0F92A50680}" destId="{006D238E-A566-486D-A3D5-0D00C0D3E491}" srcOrd="0" destOrd="0" presId="urn:microsoft.com/office/officeart/2005/8/layout/cycle6"/>
    <dgm:cxn modelId="{3F342CF5-A96A-4DD3-863F-816B0370D9AD}" srcId="{54BFF114-5F5F-4C63-BA21-CCDE9A416594}" destId="{665125B2-9C71-49E0-AC68-4D1E334ACE2C}" srcOrd="1" destOrd="0" parTransId="{13CC87C9-779B-4947-AAD5-AB1681416913}" sibTransId="{ABCBF0AE-BD82-4102-88C6-C46A9A4C39CD}"/>
    <dgm:cxn modelId="{1A7EBEF6-7B5F-4BED-B87E-FC4BDB3A25E3}" type="presOf" srcId="{F27517FC-E086-45F2-BB3E-D19F1A48FD3B}" destId="{CF30F2AE-A82E-4AE4-86E1-828A344005EA}" srcOrd="0" destOrd="0" presId="urn:microsoft.com/office/officeart/2005/8/layout/cycle6"/>
    <dgm:cxn modelId="{A44A71F8-74EB-4939-95CA-9426B93A50E2}" type="presOf" srcId="{3C7D1A5E-E4E7-44DE-9915-57B36110409A}" destId="{CD956AFB-61CE-4626-9A49-4AD5A83ED60E}" srcOrd="0" destOrd="0" presId="urn:microsoft.com/office/officeart/2005/8/layout/cycle6"/>
    <dgm:cxn modelId="{F9CB3791-744C-45B7-960C-7A08B5A41380}" type="presParOf" srcId="{6D94E741-C8C7-441E-8E42-7208AFB31C07}" destId="{CF30F2AE-A82E-4AE4-86E1-828A344005EA}" srcOrd="0" destOrd="0" presId="urn:microsoft.com/office/officeart/2005/8/layout/cycle6"/>
    <dgm:cxn modelId="{A8654DA1-8325-4FE9-AB49-3BFE0504AC35}" type="presParOf" srcId="{6D94E741-C8C7-441E-8E42-7208AFB31C07}" destId="{83473644-ED5B-403C-A61D-B34E14606636}" srcOrd="1" destOrd="0" presId="urn:microsoft.com/office/officeart/2005/8/layout/cycle6"/>
    <dgm:cxn modelId="{DDEB1705-EDA8-4DB5-969A-809F02423B41}" type="presParOf" srcId="{6D94E741-C8C7-441E-8E42-7208AFB31C07}" destId="{CD956AFB-61CE-4626-9A49-4AD5A83ED60E}" srcOrd="2" destOrd="0" presId="urn:microsoft.com/office/officeart/2005/8/layout/cycle6"/>
    <dgm:cxn modelId="{4CFA8BA4-D9E2-4FCF-8832-29B34207A29A}" type="presParOf" srcId="{6D94E741-C8C7-441E-8E42-7208AFB31C07}" destId="{708C9028-B751-42BC-BB7E-231290BD7BAE}" srcOrd="3" destOrd="0" presId="urn:microsoft.com/office/officeart/2005/8/layout/cycle6"/>
    <dgm:cxn modelId="{22FFF33C-EC63-4D94-970C-9F655165D148}" type="presParOf" srcId="{6D94E741-C8C7-441E-8E42-7208AFB31C07}" destId="{6D911029-459D-4EE6-A508-FCF5DC8BCF63}" srcOrd="4" destOrd="0" presId="urn:microsoft.com/office/officeart/2005/8/layout/cycle6"/>
    <dgm:cxn modelId="{F472EF42-F275-4C4A-8A1A-14D495F74590}" type="presParOf" srcId="{6D94E741-C8C7-441E-8E42-7208AFB31C07}" destId="{C3815BEB-C07C-4A4B-B4EA-4F83DC15BAA2}" srcOrd="5" destOrd="0" presId="urn:microsoft.com/office/officeart/2005/8/layout/cycle6"/>
    <dgm:cxn modelId="{B229C963-EEBD-4FFD-9B6F-EE7D3D6D62C4}" type="presParOf" srcId="{6D94E741-C8C7-441E-8E42-7208AFB31C07}" destId="{0A55B18F-D420-4A8D-87F1-4C82227230D8}" srcOrd="6" destOrd="0" presId="urn:microsoft.com/office/officeart/2005/8/layout/cycle6"/>
    <dgm:cxn modelId="{872BE475-F254-4A05-8FB9-C7B7C5B65358}" type="presParOf" srcId="{6D94E741-C8C7-441E-8E42-7208AFB31C07}" destId="{1041E906-0B4B-467D-9103-44AC55ECEC04}" srcOrd="7" destOrd="0" presId="urn:microsoft.com/office/officeart/2005/8/layout/cycle6"/>
    <dgm:cxn modelId="{00E9CE49-3973-4199-B047-DAEC32BFA8A6}" type="presParOf" srcId="{6D94E741-C8C7-441E-8E42-7208AFB31C07}" destId="{8BA2F535-86CD-4624-9FFC-8E24746A55A9}" srcOrd="8" destOrd="0" presId="urn:microsoft.com/office/officeart/2005/8/layout/cycle6"/>
    <dgm:cxn modelId="{FF69C3B9-8D7B-40BC-9F89-80C1EF60ED15}" type="presParOf" srcId="{6D94E741-C8C7-441E-8E42-7208AFB31C07}" destId="{0753A632-509E-44C8-B27B-E1A4061F9E64}" srcOrd="9" destOrd="0" presId="urn:microsoft.com/office/officeart/2005/8/layout/cycle6"/>
    <dgm:cxn modelId="{A02B17CE-10C0-4233-AC9F-C4E2120703C7}" type="presParOf" srcId="{6D94E741-C8C7-441E-8E42-7208AFB31C07}" destId="{F5CD63B1-D92A-4F26-992F-5815999594FA}" srcOrd="10" destOrd="0" presId="urn:microsoft.com/office/officeart/2005/8/layout/cycle6"/>
    <dgm:cxn modelId="{7C31ED5E-8498-4AFE-9DD9-AC0AB7268A7A}" type="presParOf" srcId="{6D94E741-C8C7-441E-8E42-7208AFB31C07}" destId="{F2EE62F9-E82B-4B1E-A03A-4E4946E921B6}" srcOrd="11" destOrd="0" presId="urn:microsoft.com/office/officeart/2005/8/layout/cycle6"/>
    <dgm:cxn modelId="{620547FE-6DED-4CB5-BB1B-F9115397465F}" type="presParOf" srcId="{6D94E741-C8C7-441E-8E42-7208AFB31C07}" destId="{F6155955-D4BB-48A0-8E6A-0B644EC421A7}" srcOrd="12" destOrd="0" presId="urn:microsoft.com/office/officeart/2005/8/layout/cycle6"/>
    <dgm:cxn modelId="{01F92625-0603-48CC-8819-BD5848BA0B63}" type="presParOf" srcId="{6D94E741-C8C7-441E-8E42-7208AFB31C07}" destId="{0A5F2955-9CEF-41EC-BA9E-41C5F9859C17}" srcOrd="13" destOrd="0" presId="urn:microsoft.com/office/officeart/2005/8/layout/cycle6"/>
    <dgm:cxn modelId="{63A7311E-A958-4DA2-B71B-1C1DC2D518EC}" type="presParOf" srcId="{6D94E741-C8C7-441E-8E42-7208AFB31C07}" destId="{89E192BD-56E0-4C22-9A13-B5228BDAFAD2}" srcOrd="14" destOrd="0" presId="urn:microsoft.com/office/officeart/2005/8/layout/cycle6"/>
    <dgm:cxn modelId="{5CF4737A-D7C3-41A4-966E-9CC3B912DA00}" type="presParOf" srcId="{6D94E741-C8C7-441E-8E42-7208AFB31C07}" destId="{5062D739-F4B7-46D5-A67C-1CC135BC3DBE}" srcOrd="15" destOrd="0" presId="urn:microsoft.com/office/officeart/2005/8/layout/cycle6"/>
    <dgm:cxn modelId="{418FA5D2-C20F-4031-B859-B136C28A7119}" type="presParOf" srcId="{6D94E741-C8C7-441E-8E42-7208AFB31C07}" destId="{293D946C-862A-4142-AE25-A3BCA8FE66DA}" srcOrd="16" destOrd="0" presId="urn:microsoft.com/office/officeart/2005/8/layout/cycle6"/>
    <dgm:cxn modelId="{C73DBC7E-0E63-417D-AE8A-0684C37CC2A7}" type="presParOf" srcId="{6D94E741-C8C7-441E-8E42-7208AFB31C07}" destId="{006D238E-A566-486D-A3D5-0D00C0D3E491}" srcOrd="17" destOrd="0" presId="urn:microsoft.com/office/officeart/2005/8/layout/cycle6"/>
    <dgm:cxn modelId="{FD239A09-DA79-4CE3-BB88-84296BA8A60D}" type="presParOf" srcId="{6D94E741-C8C7-441E-8E42-7208AFB31C07}" destId="{E2BD0C67-66F5-40A2-9905-DEF5815010A4}" srcOrd="18" destOrd="0" presId="urn:microsoft.com/office/officeart/2005/8/layout/cycle6"/>
    <dgm:cxn modelId="{65E40973-98D1-40D5-89EF-787B6D7E2BCA}" type="presParOf" srcId="{6D94E741-C8C7-441E-8E42-7208AFB31C07}" destId="{8620B342-14E8-475C-ABEB-F984B4D2BAD0}" srcOrd="19" destOrd="0" presId="urn:microsoft.com/office/officeart/2005/8/layout/cycle6"/>
    <dgm:cxn modelId="{B928B490-B771-45C1-9380-FF8A13CBA6C6}" type="presParOf" srcId="{6D94E741-C8C7-441E-8E42-7208AFB31C07}" destId="{60B88D50-4602-4377-BF3A-B18BFBD5828F}" srcOrd="20" destOrd="0" presId="urn:microsoft.com/office/officeart/2005/8/layout/cycle6"/>
    <dgm:cxn modelId="{63B3C69A-41EA-4DB0-83D9-74BCE7BBD564}" type="presParOf" srcId="{6D94E741-C8C7-441E-8E42-7208AFB31C07}" destId="{91391948-B425-4522-B19F-45F76E9D47A4}" srcOrd="21" destOrd="0" presId="urn:microsoft.com/office/officeart/2005/8/layout/cycle6"/>
    <dgm:cxn modelId="{4036116E-9550-4398-ADCF-747A437A6E7F}" type="presParOf" srcId="{6D94E741-C8C7-441E-8E42-7208AFB31C07}" destId="{F3CAFB7B-FCAB-49CF-BF17-46615A184B95}" srcOrd="22" destOrd="0" presId="urn:microsoft.com/office/officeart/2005/8/layout/cycle6"/>
    <dgm:cxn modelId="{21937903-092C-4852-8CDD-D0D6BCC2E14C}" type="presParOf" srcId="{6D94E741-C8C7-441E-8E42-7208AFB31C07}" destId="{B28A482B-AA4F-4B4E-A2B2-21CED5588351}" srcOrd="23" destOrd="0" presId="urn:microsoft.com/office/officeart/2005/8/layout/cycle6"/>
    <dgm:cxn modelId="{2263FA47-B2D6-438B-AF42-C6028476BBFE}" type="presParOf" srcId="{6D94E741-C8C7-441E-8E42-7208AFB31C07}" destId="{28507565-AAC3-4037-B2DF-A87B44E27A7E}" srcOrd="24" destOrd="0" presId="urn:microsoft.com/office/officeart/2005/8/layout/cycle6"/>
    <dgm:cxn modelId="{92C01B97-9088-4431-814E-9FD776C7C65A}" type="presParOf" srcId="{6D94E741-C8C7-441E-8E42-7208AFB31C07}" destId="{C3E67318-9FC2-405B-9111-D664A0CFE7DB}" srcOrd="25" destOrd="0" presId="urn:microsoft.com/office/officeart/2005/8/layout/cycle6"/>
    <dgm:cxn modelId="{CC7D6719-4A36-44A1-8F54-5E83839CC201}" type="presParOf" srcId="{6D94E741-C8C7-441E-8E42-7208AFB31C07}" destId="{8C50A77E-B7CF-4BBE-9916-ED7C16C09D03}" srcOrd="26" destOrd="0" presId="urn:microsoft.com/office/officeart/2005/8/layout/cycle6"/>
    <dgm:cxn modelId="{BBA2AE12-2D87-48E0-909A-A7E327B9FB3B}" type="presParOf" srcId="{6D94E741-C8C7-441E-8E42-7208AFB31C07}" destId="{8C95D4ED-6C65-44E8-A302-4593D9811E1E}" srcOrd="27" destOrd="0" presId="urn:microsoft.com/office/officeart/2005/8/layout/cycle6"/>
    <dgm:cxn modelId="{6027761F-C3BD-4265-8EF0-F37C75446DBB}" type="presParOf" srcId="{6D94E741-C8C7-441E-8E42-7208AFB31C07}" destId="{4FFC17AA-E406-4AF4-B3DB-863CA0281335}" srcOrd="28" destOrd="0" presId="urn:microsoft.com/office/officeart/2005/8/layout/cycle6"/>
    <dgm:cxn modelId="{C25B386C-9B84-4829-9CFD-C2BD30178919}" type="presParOf" srcId="{6D94E741-C8C7-441E-8E42-7208AFB31C07}" destId="{EDB02BAD-402D-4FC4-9C41-CDC0D46C74BA}" srcOrd="29" destOrd="0" presId="urn:microsoft.com/office/officeart/2005/8/layout/cycle6"/>
    <dgm:cxn modelId="{E1C1B0D6-5A28-4594-9062-BB3AAFA7F501}" type="presParOf" srcId="{6D94E741-C8C7-441E-8E42-7208AFB31C07}" destId="{082A0BE7-503D-40FE-A21D-42D98D6E75EE}" srcOrd="30" destOrd="0" presId="urn:microsoft.com/office/officeart/2005/8/layout/cycle6"/>
    <dgm:cxn modelId="{9D85F245-B163-4D4B-8DA1-3AFAAB505BA6}" type="presParOf" srcId="{6D94E741-C8C7-441E-8E42-7208AFB31C07}" destId="{97B8562D-CC79-4327-AADC-B22ED1079560}" srcOrd="31" destOrd="0" presId="urn:microsoft.com/office/officeart/2005/8/layout/cycle6"/>
    <dgm:cxn modelId="{A210C1BB-C6B6-4E6E-8E97-26BD6FC64D07}" type="presParOf" srcId="{6D94E741-C8C7-441E-8E42-7208AFB31C07}" destId="{DEE18BE2-C9E0-4F1A-AD3C-6836D3FE0F43}" srcOrd="32" destOrd="0" presId="urn:microsoft.com/office/officeart/2005/8/layout/cycle6"/>
    <dgm:cxn modelId="{6B4885B4-74A5-4656-A6C6-DCC52A8485CE}" type="presParOf" srcId="{6D94E741-C8C7-441E-8E42-7208AFB31C07}" destId="{EC4D13F9-5CE4-4FEC-A945-86DA561F402D}" srcOrd="33" destOrd="0" presId="urn:microsoft.com/office/officeart/2005/8/layout/cycle6"/>
    <dgm:cxn modelId="{33E29C0F-04E4-4C06-9F3D-7B33F4148DF1}" type="presParOf" srcId="{6D94E741-C8C7-441E-8E42-7208AFB31C07}" destId="{4B558B9E-6811-49EB-8216-FB89232F2527}" srcOrd="34" destOrd="0" presId="urn:microsoft.com/office/officeart/2005/8/layout/cycle6"/>
    <dgm:cxn modelId="{A682F9EB-0657-4A65-81E8-2102B59055E4}" type="presParOf" srcId="{6D94E741-C8C7-441E-8E42-7208AFB31C07}" destId="{6C78E133-C3B7-4E9E-B79A-57B3D83C1452}" srcOrd="35" destOrd="0" presId="urn:microsoft.com/office/officeart/2005/8/layout/cycle6"/>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18366344" name=""/>
      <dsp:cNvGrpSpPr/>
    </dsp:nvGrpSpPr>
    <dsp:grpSpPr bwMode="auto">
      <a:xfrm>
        <a:off x="0" y="0"/>
        <a:ext cx="9242005" cy="3980943"/>
        <a:chOff x="0" y="0"/>
        <a:chExt cx="9242005" cy="3980943"/>
      </a:xfrm>
    </dsp:grpSpPr>
    <dsp:sp modelId="{8810F29D-471D-42EC-8770-EF359885C37C}">
      <dsp:nvSpPr>
        <dsp:cNvPr id="0" name=""/>
        <dsp:cNvSpPr/>
      </dsp:nvSpPr>
      <dsp:spPr bwMode="auto">
        <a:xfrm rot="16199998">
          <a:off x="-895042" y="897270"/>
          <a:ext cx="3980943" cy="21864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9849" tIns="0" rIns="71885" bIns="0" numCol="1" spcCol="1268" rtlCol="0" fromWordArt="0" anchor="t" anchorCtr="0" forceAA="0" upright="0" compatLnSpc="0">
          <a:noAutofit/>
        </a:bodyPr>
        <a:lstStyle/>
        <a:p>
          <a:pPr marL="0" lvl="0" indent="0" algn="l" defTabSz="577849">
            <a:lnSpc>
              <a:spcPct val="90000"/>
            </a:lnSpc>
            <a:spcBef>
              <a:spcPts val="0"/>
            </a:spcBef>
            <a:spcAft>
              <a:spcPts val="0"/>
            </a:spcAft>
            <a:buNone/>
            <a:defRPr/>
          </a:pPr>
          <a:r>
            <a:rPr lang="en-US" sz="1100"/>
            <a:t>Paraphrasing</a:t>
          </a:r>
          <a:endParaRPr sz="1100"/>
        </a:p>
        <a:p>
          <a:pPr marL="57150" lvl="1" indent="-57150" algn="l" defTabSz="444500">
            <a:lnSpc>
              <a:spcPct val="90000"/>
            </a:lnSpc>
            <a:spcBef>
              <a:spcPts val="0"/>
            </a:spcBef>
            <a:spcAft>
              <a:spcPts val="0"/>
            </a:spcAft>
            <a:buChar char="•"/>
            <a:defRPr/>
          </a:pPr>
          <a:r>
            <a:rPr lang="en-US" sz="1100">
              <a:latin typeface="Calibri"/>
              <a:ea typeface="Century Gothic"/>
            </a:rPr>
            <a:t>Restate the same information, using different words to more concisely reflect what the speaker said.</a:t>
          </a:r>
          <a:endParaRPr lang="en-US" sz="1100"/>
        </a:p>
        <a:p>
          <a:pPr marL="57150" lvl="1" indent="-57150" algn="l" defTabSz="444500">
            <a:lnSpc>
              <a:spcPct val="90000"/>
            </a:lnSpc>
            <a:spcBef>
              <a:spcPts val="0"/>
            </a:spcBef>
            <a:spcAft>
              <a:spcPts val="0"/>
            </a:spcAft>
            <a:buChar char="•"/>
            <a:defRPr/>
          </a:pPr>
          <a:r>
            <a:rPr lang="en-US" sz="1100">
              <a:latin typeface="Calibri"/>
              <a:ea typeface="Century Gothic"/>
            </a:rPr>
            <a:t>Tests your understanding of what is heard by communicating your understanding of what the speaker said. Allows the speaker to 'hear' and focus on his or her own thoughts. Allows the speaker to see that you are trying to understand his/her message and perceptions. Encourages the speaker to continue speaking</a:t>
          </a:r>
          <a:endParaRPr lang="en-US" sz="1100"/>
        </a:p>
      </dsp:txBody>
      <dsp:txXfrm rot="5400000">
        <a:off x="2228" y="796189"/>
        <a:ext cx="2186402" cy="2388565"/>
      </dsp:txXfrm>
    </dsp:sp>
    <dsp:sp modelId="{65F769BC-69D7-4E1F-BDD6-97272FE20039}">
      <dsp:nvSpPr>
        <dsp:cNvPr id="0" name=""/>
        <dsp:cNvSpPr/>
      </dsp:nvSpPr>
      <dsp:spPr bwMode="auto">
        <a:xfrm rot="16199998">
          <a:off x="1455339" y="897270"/>
          <a:ext cx="3980943" cy="21864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9849" tIns="0" rIns="71885" bIns="0" numCol="1" spcCol="1268" rtlCol="0" fromWordArt="0" anchor="t" anchorCtr="0" forceAA="0" upright="0" compatLnSpc="0">
          <a:noAutofit/>
        </a:bodyPr>
        <a:lstStyle/>
        <a:p>
          <a:pPr marL="0" lvl="0" indent="0" algn="l" defTabSz="577849">
            <a:lnSpc>
              <a:spcPct val="90000"/>
            </a:lnSpc>
            <a:spcBef>
              <a:spcPts val="0"/>
            </a:spcBef>
            <a:spcAft>
              <a:spcPts val="0"/>
            </a:spcAft>
            <a:buNone/>
            <a:defRPr/>
          </a:pPr>
          <a:r>
            <a:rPr lang="en-US" sz="1100"/>
            <a:t>Clarifying </a:t>
          </a:r>
          <a:endParaRPr sz="1100"/>
        </a:p>
        <a:p>
          <a:pPr marL="57150" lvl="1" indent="-57150" algn="l" defTabSz="444500">
            <a:lnSpc>
              <a:spcPct val="90000"/>
            </a:lnSpc>
            <a:spcBef>
              <a:spcPts val="0"/>
            </a:spcBef>
            <a:spcAft>
              <a:spcPts val="0"/>
            </a:spcAft>
            <a:buChar char="•"/>
            <a:defRPr/>
          </a:pPr>
          <a:r>
            <a:rPr lang="en-US" sz="1100"/>
            <a:t>Invite the speaker to explain some aspect of what she or he said</a:t>
          </a:r>
          <a:endParaRPr lang="hr-HR" sz="1100"/>
        </a:p>
        <a:p>
          <a:pPr marL="57150" lvl="1" indent="-57150" algn="l" defTabSz="444500">
            <a:lnSpc>
              <a:spcPct val="90000"/>
            </a:lnSpc>
            <a:spcBef>
              <a:spcPts val="0"/>
            </a:spcBef>
            <a:spcAft>
              <a:spcPts val="0"/>
            </a:spcAft>
            <a:buChar char="•"/>
            <a:defRPr/>
          </a:pPr>
          <a:r>
            <a:rPr lang="en-US" sz="1100"/>
            <a:t>Gives the speaker the opportunity to elaborate and clarify what was said. Gives you the opportunity to identify anything that is unclear and to check the accuracy of your understanding</a:t>
          </a:r>
          <a:endParaRPr lang="hr-HR" sz="1100"/>
        </a:p>
      </dsp:txBody>
      <dsp:txXfrm rot="5400000">
        <a:off x="2352609" y="796189"/>
        <a:ext cx="2186402" cy="2388565"/>
      </dsp:txXfrm>
    </dsp:sp>
    <dsp:sp modelId="{3B18F376-969F-49DC-A8F3-2FAEFF309B95}">
      <dsp:nvSpPr>
        <dsp:cNvPr id="0" name=""/>
        <dsp:cNvSpPr/>
      </dsp:nvSpPr>
      <dsp:spPr bwMode="auto">
        <a:xfrm rot="16199998">
          <a:off x="3817579" y="897270"/>
          <a:ext cx="3980943" cy="21864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9849" tIns="0" rIns="71885" bIns="0" numCol="1" spcCol="1268" rtlCol="0" fromWordArt="0" anchor="t" anchorCtr="0" forceAA="0" upright="0" compatLnSpc="0">
          <a:noAutofit/>
        </a:bodyPr>
        <a:lstStyle/>
        <a:p>
          <a:pPr marL="0" lvl="0" indent="0" algn="l" defTabSz="577849">
            <a:lnSpc>
              <a:spcPct val="90000"/>
            </a:lnSpc>
            <a:spcBef>
              <a:spcPts val="0"/>
            </a:spcBef>
            <a:spcAft>
              <a:spcPts val="0"/>
            </a:spcAft>
            <a:buNone/>
            <a:defRPr/>
          </a:pPr>
          <a:r>
            <a:rPr lang="en-US" sz="1100"/>
            <a:t>Reflecting</a:t>
          </a:r>
          <a:endParaRPr sz="1100"/>
        </a:p>
        <a:p>
          <a:pPr marL="57150" lvl="1" indent="-57150" algn="l" defTabSz="444500">
            <a:lnSpc>
              <a:spcPct val="90000"/>
            </a:lnSpc>
            <a:spcBef>
              <a:spcPts val="0"/>
            </a:spcBef>
            <a:spcAft>
              <a:spcPts val="0"/>
            </a:spcAft>
            <a:buChar char="•"/>
            <a:defRPr/>
          </a:pPr>
          <a:r>
            <a:rPr lang="en-US" sz="1100"/>
            <a:t>Relaying what was said back to the speaker to show that you understand how </a:t>
          </a:r>
          <a:r>
            <a:rPr lang="en-US" sz="1100"/>
            <a:t>he</a:t>
          </a:r>
          <a:r>
            <a:rPr lang="en-US" sz="1100"/>
            <a:t>/she feels about something.</a:t>
          </a:r>
          <a:endParaRPr lang="hr-HR" sz="1100"/>
        </a:p>
        <a:p>
          <a:pPr marL="57150" lvl="1" indent="-57150" algn="l" defTabSz="444500">
            <a:lnSpc>
              <a:spcPct val="90000"/>
            </a:lnSpc>
            <a:spcBef>
              <a:spcPts val="0"/>
            </a:spcBef>
            <a:spcAft>
              <a:spcPts val="0"/>
            </a:spcAft>
            <a:buChar char="•"/>
            <a:defRPr/>
          </a:pPr>
          <a:r>
            <a:rPr lang="en-US" sz="1100"/>
            <a:t>Helps both listener and speaker identify what is most important to the speaker</a:t>
          </a:r>
          <a:endParaRPr lang="hr-HR" sz="1100"/>
        </a:p>
      </dsp:txBody>
      <dsp:txXfrm rot="5400000">
        <a:off x="4714849" y="796189"/>
        <a:ext cx="2186402" cy="2388565"/>
      </dsp:txXfrm>
    </dsp:sp>
    <dsp:sp modelId="{BCE87DA2-91CC-4B28-959C-68E01EA97DBC}">
      <dsp:nvSpPr>
        <dsp:cNvPr id="0" name=""/>
        <dsp:cNvSpPr/>
      </dsp:nvSpPr>
      <dsp:spPr bwMode="auto">
        <a:xfrm rot="16199998">
          <a:off x="6124775" y="897270"/>
          <a:ext cx="3980943" cy="21864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69849" tIns="0" rIns="71885" bIns="0" numCol="1" spcCol="1268" rtlCol="0" fromWordArt="0" anchor="t" anchorCtr="0" forceAA="0" upright="0" compatLnSpc="0">
          <a:noAutofit/>
        </a:bodyPr>
        <a:lstStyle/>
        <a:p>
          <a:pPr marL="0" lvl="0" indent="0" algn="l" defTabSz="577849">
            <a:lnSpc>
              <a:spcPct val="90000"/>
            </a:lnSpc>
            <a:spcBef>
              <a:spcPts val="0"/>
            </a:spcBef>
            <a:spcAft>
              <a:spcPts val="0"/>
            </a:spcAft>
            <a:buNone/>
            <a:defRPr/>
          </a:pPr>
          <a:r>
            <a:rPr lang="en-US" sz="1100"/>
            <a:t>Summarizing </a:t>
          </a:r>
          <a:endParaRPr sz="1100"/>
        </a:p>
        <a:p>
          <a:pPr marL="57150" lvl="1" indent="-57150" algn="l" defTabSz="444500">
            <a:lnSpc>
              <a:spcPct val="90000"/>
            </a:lnSpc>
            <a:spcBef>
              <a:spcPts val="0"/>
            </a:spcBef>
            <a:spcAft>
              <a:spcPts val="0"/>
            </a:spcAft>
            <a:buChar char="•"/>
            <a:defRPr/>
          </a:pPr>
          <a:r>
            <a:rPr lang="en-US" sz="1100"/>
            <a:t>Identify, connect, and integrate key ideas and feelings in what the speaker said.</a:t>
          </a:r>
          <a:endParaRPr lang="hr-HR" sz="1100"/>
        </a:p>
        <a:p>
          <a:pPr marL="57150" lvl="1" indent="-57150" algn="l" defTabSz="444500">
            <a:lnSpc>
              <a:spcPct val="90000"/>
            </a:lnSpc>
            <a:spcBef>
              <a:spcPts val="0"/>
            </a:spcBef>
            <a:spcAft>
              <a:spcPts val="0"/>
            </a:spcAft>
            <a:buChar char="•"/>
            <a:defRPr/>
          </a:pPr>
          <a:r>
            <a:rPr lang="en-US" sz="1100"/>
            <a:t>Helps both listener and speaker identify what is most important to the speaker</a:t>
          </a:r>
          <a:endParaRPr lang="hr-HR" sz="1100"/>
        </a:p>
        <a:p>
          <a:pPr marL="57150" lvl="1" indent="-57150" algn="l" defTabSz="444500">
            <a:lnSpc>
              <a:spcPct val="90000"/>
            </a:lnSpc>
            <a:spcBef>
              <a:spcPts val="0"/>
            </a:spcBef>
            <a:spcAft>
              <a:spcPts val="0"/>
            </a:spcAft>
            <a:buChar char="•"/>
            <a:defRPr/>
          </a:pPr>
          <a:endParaRPr lang="hr-HR" sz="1100"/>
        </a:p>
      </dsp:txBody>
      <dsp:txXfrm rot="5400000">
        <a:off x="7022044" y="796189"/>
        <a:ext cx="2186402" cy="2388565"/>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40989463" name=""/>
      <dsp:cNvGrpSpPr/>
    </dsp:nvGrpSpPr>
    <dsp:grpSpPr bwMode="auto">
      <a:xfrm>
        <a:off x="0" y="0"/>
        <a:ext cx="5829300" cy="3810000"/>
        <a:chOff x="0" y="0"/>
        <a:chExt cx="5829300" cy="3810000"/>
      </a:xfrm>
    </dsp:grpSpPr>
    <dsp:sp modelId="{CF30F2AE-A82E-4AE4-86E1-828A344005EA}">
      <dsp:nvSpPr>
        <dsp:cNvPr id="0" name=""/>
        <dsp:cNvSpPr/>
      </dsp:nvSpPr>
      <dsp:spPr bwMode="auto">
        <a:xfrm>
          <a:off x="2550246" y="-108037"/>
          <a:ext cx="728806" cy="571502"/>
        </a:xfrm>
        <a:prstGeom prst="roundRect">
          <a:avLst>
            <a:gd name="adj" fmla="val 16667"/>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hr-HR" sz="800" b="1"/>
            <a:t>Put </a:t>
          </a:r>
          <a:r>
            <a:rPr lang="en-US" sz="800" b="1"/>
            <a:t>Yourself </a:t>
          </a:r>
          <a:r>
            <a:rPr lang="en-US" sz="800" b="1"/>
            <a:t>in </a:t>
          </a:r>
          <a:r>
            <a:rPr lang="en-US" sz="800" b="1"/>
            <a:t>Their </a:t>
          </a:r>
          <a:r>
            <a:rPr lang="en-US" sz="800" b="1"/>
            <a:t>Shoes</a:t>
          </a:r>
          <a:endParaRPr/>
        </a:p>
      </dsp:txBody>
      <dsp:txXfrm>
        <a:off x="2578144" y="-80139"/>
        <a:ext cx="673010" cy="515706"/>
      </dsp:txXfrm>
    </dsp:sp>
    <dsp:sp modelId="{CD956AFB-61CE-4626-9A49-4AD5A83ED60E}">
      <dsp:nvSpPr>
        <dsp:cNvPr id="0" name=""/>
        <dsp:cNvSpPr/>
      </dsp:nvSpPr>
      <dsp:spPr bwMode="auto">
        <a:xfrm>
          <a:off x="1187363" y="177713"/>
          <a:ext cx="3454572" cy="3454572"/>
        </a:xfrm>
        <a:custGeom>
          <a:avLst/>
          <a:gdLst/>
          <a:ahLst/>
          <a:cxnLst/>
          <a:rect l="0" t="0" r="0" b="0"/>
          <a:pathLst>
            <a:path fill="norm" stroke="1" extrusionOk="0">
              <a:moveTo>
                <a:pt x="2093050" y="39170"/>
              </a:moveTo>
              <a:arcTo wR="1727286" hR="1727286" stAng="16933519" swAng="271708"/>
            </a:path>
          </a:pathLst>
        </a:custGeom>
        <a:noFill/>
        <a:ln w="6350" cap="flat" cmpd="sng" algn="ctr">
          <a:solidFill>
            <a:schemeClr val="accent1">
              <a:shade val="90000"/>
              <a:hueOff val="0"/>
              <a:satOff val="0"/>
              <a:lumOff val="0"/>
              <a:alphaOff val="0"/>
            </a:schemeClr>
          </a:solidFill>
          <a:prstDash val="solid"/>
          <a:miter lim="800000"/>
        </a:ln>
        <a:effectLst/>
      </dsp:spPr>
      <dsp:style>
        <a:lnRef idx="1">
          <a:srgbClr val="000000"/>
        </a:lnRef>
        <a:fillRef idx="0">
          <a:srgbClr val="000000"/>
        </a:fillRef>
        <a:effectRef idx="0">
          <a:srgbClr val="000000"/>
        </a:effectRef>
        <a:fontRef idx="minor"/>
      </dsp:style>
    </dsp:sp>
    <dsp:sp modelId="{708C9028-B751-42BC-BB7E-231290BD7BAE}">
      <dsp:nvSpPr>
        <dsp:cNvPr id="0" name=""/>
        <dsp:cNvSpPr/>
      </dsp:nvSpPr>
      <dsp:spPr bwMode="auto">
        <a:xfrm>
          <a:off x="3413890" y="123374"/>
          <a:ext cx="728806" cy="571502"/>
        </a:xfrm>
        <a:prstGeom prst="roundRect">
          <a:avLst>
            <a:gd name="adj" fmla="val 16667"/>
          </a:avLst>
        </a:prstGeom>
        <a:solidFill>
          <a:schemeClr val="accent1">
            <a:shade val="80000"/>
            <a:hueOff val="31753"/>
            <a:satOff val="-569"/>
            <a:lumOff val="2417"/>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E</a:t>
          </a:r>
          <a:r>
            <a:rPr lang="en-US" sz="800" b="1"/>
            <a:t>ye </a:t>
          </a:r>
          <a:r>
            <a:rPr lang="en-US" sz="800" b="1"/>
            <a:t>Contact</a:t>
          </a:r>
          <a:endParaRPr/>
        </a:p>
      </dsp:txBody>
      <dsp:txXfrm>
        <a:off x="3441788" y="151272"/>
        <a:ext cx="673010" cy="515706"/>
      </dsp:txXfrm>
    </dsp:sp>
    <dsp:sp modelId="{C3815BEB-C07C-4A4B-B4EA-4F83DC15BAA2}">
      <dsp:nvSpPr>
        <dsp:cNvPr id="0" name=""/>
        <dsp:cNvSpPr/>
      </dsp:nvSpPr>
      <dsp:spPr bwMode="auto">
        <a:xfrm>
          <a:off x="1187363" y="177713"/>
          <a:ext cx="3454572" cy="3454572"/>
        </a:xfrm>
        <a:custGeom>
          <a:avLst/>
          <a:gdLst/>
          <a:ahLst/>
          <a:cxnLst/>
          <a:rect l="0" t="0" r="0" b="0"/>
          <a:pathLst>
            <a:path fill="norm" stroke="1" extrusionOk="0">
              <a:moveTo>
                <a:pt x="2955962" y="513254"/>
              </a:moveTo>
              <a:arcTo wR="1727286" hR="1727286" stAng="18920609" swAng="174673"/>
            </a:path>
          </a:pathLst>
        </a:custGeom>
        <a:noFill/>
        <a:ln w="6350" cap="flat" cmpd="sng" algn="ctr">
          <a:solidFill>
            <a:schemeClr val="accent1">
              <a:shade val="90000"/>
              <a:hueOff val="31748"/>
              <a:satOff val="-544"/>
              <a:lumOff val="2178"/>
              <a:alphaOff val="0"/>
            </a:schemeClr>
          </a:solidFill>
          <a:prstDash val="solid"/>
          <a:miter lim="800000"/>
        </a:ln>
        <a:effectLst/>
      </dsp:spPr>
      <dsp:style>
        <a:lnRef idx="1">
          <a:srgbClr val="000000"/>
        </a:lnRef>
        <a:fillRef idx="0">
          <a:srgbClr val="000000"/>
        </a:fillRef>
        <a:effectRef idx="0">
          <a:srgbClr val="000000"/>
        </a:effectRef>
        <a:fontRef idx="minor"/>
      </dsp:style>
    </dsp:sp>
    <dsp:sp modelId="{0A55B18F-D420-4A8D-87F1-4C82227230D8}">
      <dsp:nvSpPr>
        <dsp:cNvPr id="0" name=""/>
        <dsp:cNvSpPr/>
      </dsp:nvSpPr>
      <dsp:spPr bwMode="auto">
        <a:xfrm>
          <a:off x="4046120" y="755605"/>
          <a:ext cx="728806" cy="571502"/>
        </a:xfrm>
        <a:prstGeom prst="roundRect">
          <a:avLst>
            <a:gd name="adj" fmla="val 16667"/>
          </a:avLst>
        </a:prstGeom>
        <a:solidFill>
          <a:schemeClr val="accent1">
            <a:shade val="80000"/>
            <a:hueOff val="63506"/>
            <a:satOff val="-1137"/>
            <a:lumOff val="4834"/>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Open </a:t>
          </a:r>
          <a:r>
            <a:rPr lang="en-US" sz="800" b="1"/>
            <a:t>Questions</a:t>
          </a:r>
          <a:endParaRPr/>
        </a:p>
      </dsp:txBody>
      <dsp:txXfrm>
        <a:off x="4074017" y="783503"/>
        <a:ext cx="673010" cy="515706"/>
      </dsp:txXfrm>
    </dsp:sp>
    <dsp:sp modelId="{8BA2F535-86CD-4624-9FFC-8E24746A55A9}">
      <dsp:nvSpPr>
        <dsp:cNvPr id="0" name=""/>
        <dsp:cNvSpPr/>
      </dsp:nvSpPr>
      <dsp:spPr bwMode="auto">
        <a:xfrm>
          <a:off x="1187363" y="177713"/>
          <a:ext cx="3454572" cy="3454572"/>
        </a:xfrm>
        <a:custGeom>
          <a:avLst/>
          <a:gdLst/>
          <a:ahLst/>
          <a:cxnLst/>
          <a:rect l="0" t="0" r="0" b="0"/>
          <a:pathLst>
            <a:path fill="norm" stroke="1" extrusionOk="0">
              <a:moveTo>
                <a:pt x="3356040" y="1152239"/>
              </a:moveTo>
              <a:arcTo wR="1727286" hR="1727286" stAng="20433236" swAng="589412"/>
            </a:path>
          </a:pathLst>
        </a:custGeom>
        <a:noFill/>
        <a:ln w="6350" cap="flat" cmpd="sng" algn="ctr">
          <a:solidFill>
            <a:schemeClr val="accent1">
              <a:shade val="90000"/>
              <a:hueOff val="63495"/>
              <a:satOff val="-1087"/>
              <a:lumOff val="4356"/>
              <a:alphaOff val="0"/>
            </a:schemeClr>
          </a:solidFill>
          <a:prstDash val="solid"/>
          <a:miter lim="800000"/>
        </a:ln>
        <a:effectLst/>
      </dsp:spPr>
      <dsp:style>
        <a:lnRef idx="1">
          <a:srgbClr val="000000"/>
        </a:lnRef>
        <a:fillRef idx="0">
          <a:srgbClr val="000000"/>
        </a:fillRef>
        <a:effectRef idx="0">
          <a:srgbClr val="000000"/>
        </a:effectRef>
        <a:fontRef idx="minor"/>
      </dsp:style>
    </dsp:sp>
    <dsp:sp modelId="{0753A632-509E-44C8-B27B-E1A4061F9E64}">
      <dsp:nvSpPr>
        <dsp:cNvPr id="0" name=""/>
        <dsp:cNvSpPr/>
      </dsp:nvSpPr>
      <dsp:spPr bwMode="auto">
        <a:xfrm>
          <a:off x="4277533" y="1619248"/>
          <a:ext cx="728806" cy="571502"/>
        </a:xfrm>
        <a:prstGeom prst="roundRect">
          <a:avLst>
            <a:gd name="adj" fmla="val 16667"/>
          </a:avLst>
        </a:prstGeom>
        <a:solidFill>
          <a:schemeClr val="accent1">
            <a:shade val="80000"/>
            <a:hueOff val="95259"/>
            <a:satOff val="-1706"/>
            <a:lumOff val="725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Validate </a:t>
          </a:r>
          <a:r>
            <a:rPr lang="en-US" sz="800" b="1"/>
            <a:t>feelings</a:t>
          </a:r>
          <a:endParaRPr/>
        </a:p>
      </dsp:txBody>
      <dsp:txXfrm>
        <a:off x="4305431" y="1647146"/>
        <a:ext cx="673010" cy="515706"/>
      </dsp:txXfrm>
    </dsp:sp>
    <dsp:sp modelId="{F2EE62F9-E82B-4B1E-A03A-4E4946E921B6}">
      <dsp:nvSpPr>
        <dsp:cNvPr id="0" name=""/>
        <dsp:cNvSpPr/>
      </dsp:nvSpPr>
      <dsp:spPr bwMode="auto">
        <a:xfrm>
          <a:off x="1187363" y="177713"/>
          <a:ext cx="3454572" cy="3454572"/>
        </a:xfrm>
        <a:custGeom>
          <a:avLst/>
          <a:gdLst/>
          <a:ahLst/>
          <a:cxnLst/>
          <a:rect l="0" t="0" r="0" b="0"/>
          <a:pathLst>
            <a:path fill="norm" stroke="1" extrusionOk="0">
              <a:moveTo>
                <a:pt x="3430270" y="2016013"/>
              </a:moveTo>
              <a:arcTo wR="1727286" hR="1727286" stAng="577352" swAng="589412"/>
            </a:path>
          </a:pathLst>
        </a:custGeom>
        <a:noFill/>
        <a:ln w="6350" cap="flat" cmpd="sng" algn="ctr">
          <a:solidFill>
            <a:schemeClr val="accent1">
              <a:shade val="90000"/>
              <a:hueOff val="95243"/>
              <a:satOff val="-1631"/>
              <a:lumOff val="6535"/>
              <a:alphaOff val="0"/>
            </a:schemeClr>
          </a:solidFill>
          <a:prstDash val="solid"/>
          <a:miter lim="800000"/>
        </a:ln>
        <a:effectLst/>
      </dsp:spPr>
      <dsp:style>
        <a:lnRef idx="1">
          <a:srgbClr val="000000"/>
        </a:lnRef>
        <a:fillRef idx="0">
          <a:srgbClr val="000000"/>
        </a:fillRef>
        <a:effectRef idx="0">
          <a:srgbClr val="000000"/>
        </a:effectRef>
        <a:fontRef idx="minor"/>
      </dsp:style>
    </dsp:sp>
    <dsp:sp modelId="{F6155955-D4BB-48A0-8E6A-0B644EC421A7}">
      <dsp:nvSpPr>
        <dsp:cNvPr id="0" name=""/>
        <dsp:cNvSpPr/>
      </dsp:nvSpPr>
      <dsp:spPr bwMode="auto">
        <a:xfrm>
          <a:off x="4046120" y="2482892"/>
          <a:ext cx="728806" cy="571502"/>
        </a:xfrm>
        <a:prstGeom prst="roundRect">
          <a:avLst>
            <a:gd name="adj" fmla="val 16667"/>
          </a:avLst>
        </a:prstGeom>
        <a:solidFill>
          <a:schemeClr val="accent1">
            <a:shade val="80000"/>
            <a:hueOff val="127012"/>
            <a:satOff val="-2275"/>
            <a:lumOff val="9667"/>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algn="ctr">
            <a:defRPr/>
          </a:pPr>
          <a:r>
            <a:rPr lang="en-US" sz="800" b="1" i="0" u="none" strike="noStrike" cap="none" spc="0">
              <a:solidFill>
                <a:schemeClr val="lt1"/>
              </a:solidFill>
              <a:latin typeface="Calibri"/>
              <a:ea typeface="Arial"/>
              <a:cs typeface="Calibri"/>
            </a:rPr>
            <a:t>Cul</a:t>
          </a:r>
          <a:r>
            <a:rPr lang="en-US" sz="800" b="1" i="0" u="none" strike="noStrike" cap="none" spc="0">
              <a:solidFill>
                <a:schemeClr val="lt1"/>
              </a:solidFill>
              <a:latin typeface="Calibri"/>
              <a:ea typeface="Arial"/>
              <a:cs typeface="Calibri"/>
            </a:rPr>
            <a:t>t</a:t>
          </a:r>
          <a:r>
            <a:rPr lang="en-US" sz="800" b="1" i="0" u="none" strike="noStrike" cap="none" spc="0">
              <a:solidFill>
                <a:schemeClr val="lt1"/>
              </a:solidFill>
              <a:latin typeface="Calibri"/>
              <a:ea typeface="Arial"/>
              <a:cs typeface="Calibri"/>
            </a:rPr>
            <a:t>ural </a:t>
          </a:r>
          <a:endParaRPr sz="800" b="1">
            <a:latin typeface="Calibri"/>
            <a:cs typeface="Calibri"/>
          </a:endParaRPr>
        </a:p>
        <a:p>
          <a:pPr algn="ctr">
            <a:defRPr/>
          </a:pPr>
          <a:r>
            <a:rPr lang="en-US" sz="800" b="1" i="0" u="none">
              <a:solidFill>
                <a:schemeClr val="bg1"/>
              </a:solidFill>
              <a:latin typeface="Calibri"/>
              <a:ea typeface="Arial"/>
              <a:cs typeface="Calibri"/>
            </a:rPr>
            <a:t>sensitivity</a:t>
          </a:r>
          <a:endParaRPr sz="900" b="1">
            <a:solidFill>
              <a:schemeClr val="bg1"/>
            </a:solidFill>
          </a:endParaRPr>
        </a:p>
      </dsp:txBody>
      <dsp:txXfrm>
        <a:off x="4074017" y="2510790"/>
        <a:ext cx="673010" cy="515706"/>
      </dsp:txXfrm>
    </dsp:sp>
    <dsp:sp modelId="{89E192BD-56E0-4C22-9A13-B5228BDAFAD2}">
      <dsp:nvSpPr>
        <dsp:cNvPr id="0" name=""/>
        <dsp:cNvSpPr/>
      </dsp:nvSpPr>
      <dsp:spPr bwMode="auto">
        <a:xfrm>
          <a:off x="1187363" y="177713"/>
          <a:ext cx="3454572" cy="3454572"/>
        </a:xfrm>
        <a:custGeom>
          <a:avLst/>
          <a:gdLst/>
          <a:ahLst/>
          <a:cxnLst/>
          <a:rect l="0" t="0" r="0" b="0"/>
          <a:pathLst>
            <a:path fill="norm" stroke="1" extrusionOk="0">
              <a:moveTo>
                <a:pt x="3016035" y="2877349"/>
              </a:moveTo>
              <a:arcTo wR="1727286" hR="1727286" stAng="2504718" swAng="174673"/>
            </a:path>
          </a:pathLst>
        </a:custGeom>
        <a:noFill/>
        <a:ln w="6350" cap="flat" cmpd="sng" algn="ctr">
          <a:solidFill>
            <a:schemeClr val="accent1">
              <a:shade val="90000"/>
              <a:hueOff val="126991"/>
              <a:satOff val="-2175"/>
              <a:lumOff val="8713"/>
              <a:alphaOff val="0"/>
            </a:schemeClr>
          </a:solidFill>
          <a:prstDash val="solid"/>
          <a:miter lim="800000"/>
        </a:ln>
        <a:effectLst/>
      </dsp:spPr>
      <dsp:style>
        <a:lnRef idx="1">
          <a:srgbClr val="000000"/>
        </a:lnRef>
        <a:fillRef idx="0">
          <a:srgbClr val="000000"/>
        </a:fillRef>
        <a:effectRef idx="0">
          <a:srgbClr val="000000"/>
        </a:effectRef>
        <a:fontRef idx="minor"/>
      </dsp:style>
    </dsp:sp>
    <dsp:sp modelId="{5062D739-F4B7-46D5-A67C-1CC135BC3DBE}">
      <dsp:nvSpPr>
        <dsp:cNvPr id="0" name=""/>
        <dsp:cNvSpPr/>
      </dsp:nvSpPr>
      <dsp:spPr bwMode="auto">
        <a:xfrm>
          <a:off x="3413890" y="3115122"/>
          <a:ext cx="728806" cy="571502"/>
        </a:xfrm>
        <a:prstGeom prst="roundRect">
          <a:avLst>
            <a:gd name="adj" fmla="val 16667"/>
          </a:avLst>
        </a:prstGeom>
        <a:solidFill>
          <a:schemeClr val="accent1">
            <a:shade val="80000"/>
            <a:hueOff val="158765"/>
            <a:satOff val="-2844"/>
            <a:lumOff val="12084"/>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Nonverbal </a:t>
          </a:r>
          <a:r>
            <a:rPr lang="en-US" sz="800" b="1"/>
            <a:t>cues</a:t>
          </a:r>
          <a:endParaRPr/>
        </a:p>
      </dsp:txBody>
      <dsp:txXfrm>
        <a:off x="3441788" y="3143020"/>
        <a:ext cx="673010" cy="515706"/>
      </dsp:txXfrm>
    </dsp:sp>
    <dsp:sp modelId="{006D238E-A566-486D-A3D5-0D00C0D3E491}">
      <dsp:nvSpPr>
        <dsp:cNvPr id="0" name=""/>
        <dsp:cNvSpPr/>
      </dsp:nvSpPr>
      <dsp:spPr bwMode="auto">
        <a:xfrm>
          <a:off x="1187363" y="177713"/>
          <a:ext cx="3454572" cy="3454572"/>
        </a:xfrm>
        <a:custGeom>
          <a:avLst/>
          <a:gdLst/>
          <a:ahLst/>
          <a:cxnLst/>
          <a:rect l="0" t="0" r="0" b="0"/>
          <a:pathLst>
            <a:path fill="norm" stroke="1" extrusionOk="0">
              <a:moveTo>
                <a:pt x="2225193" y="3381253"/>
              </a:moveTo>
              <a:arcTo wR="1727286" hR="1727286" stAng="4394773" swAng="271708"/>
            </a:path>
          </a:pathLst>
        </a:custGeom>
        <a:noFill/>
        <a:ln w="6350" cap="flat" cmpd="sng" algn="ctr">
          <a:solidFill>
            <a:schemeClr val="accent1">
              <a:shade val="90000"/>
              <a:hueOff val="158739"/>
              <a:satOff val="-2719"/>
              <a:lumOff val="10891"/>
              <a:alphaOff val="0"/>
            </a:schemeClr>
          </a:solidFill>
          <a:prstDash val="solid"/>
          <a:miter lim="800000"/>
        </a:ln>
        <a:effectLst/>
      </dsp:spPr>
      <dsp:style>
        <a:lnRef idx="1">
          <a:srgbClr val="000000"/>
        </a:lnRef>
        <a:fillRef idx="0">
          <a:srgbClr val="000000"/>
        </a:fillRef>
        <a:effectRef idx="0">
          <a:srgbClr val="000000"/>
        </a:effectRef>
        <a:fontRef idx="minor"/>
      </dsp:style>
    </dsp:sp>
    <dsp:sp modelId="{E2BD0C67-66F5-40A2-9905-DEF5815010A4}">
      <dsp:nvSpPr>
        <dsp:cNvPr id="0" name=""/>
        <dsp:cNvSpPr/>
      </dsp:nvSpPr>
      <dsp:spPr bwMode="auto">
        <a:xfrm>
          <a:off x="2550246" y="3346535"/>
          <a:ext cx="728806" cy="571502"/>
        </a:xfrm>
        <a:prstGeom prst="roundRect">
          <a:avLst>
            <a:gd name="adj" fmla="val 16667"/>
          </a:avLst>
        </a:prstGeom>
        <a:solidFill>
          <a:schemeClr val="accent1">
            <a:shade val="80000"/>
            <a:hueOff val="190518"/>
            <a:satOff val="-3412"/>
            <a:lumOff val="14501"/>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Don</a:t>
          </a:r>
          <a:r>
            <a:rPr lang="hr-HR" sz="800" b="1"/>
            <a:t>'t </a:t>
          </a:r>
          <a:r>
            <a:rPr lang="en-US" sz="800" b="1"/>
            <a:t>make </a:t>
          </a:r>
          <a:r>
            <a:rPr lang="en-US" sz="800" b="1"/>
            <a:t>assumptions</a:t>
          </a:r>
          <a:endParaRPr/>
        </a:p>
      </dsp:txBody>
      <dsp:txXfrm>
        <a:off x="2578144" y="3374433"/>
        <a:ext cx="673010" cy="515706"/>
      </dsp:txXfrm>
    </dsp:sp>
    <dsp:sp modelId="{60B88D50-4602-4377-BF3A-B18BFBD5828F}">
      <dsp:nvSpPr>
        <dsp:cNvPr id="0" name=""/>
        <dsp:cNvSpPr/>
      </dsp:nvSpPr>
      <dsp:spPr bwMode="auto">
        <a:xfrm>
          <a:off x="1187363" y="177713"/>
          <a:ext cx="3454572" cy="3454572"/>
        </a:xfrm>
        <a:custGeom>
          <a:avLst/>
          <a:gdLst/>
          <a:ahLst/>
          <a:cxnLst/>
          <a:rect l="0" t="0" r="0" b="0"/>
          <a:pathLst>
            <a:path fill="norm" stroke="1" extrusionOk="0">
              <a:moveTo>
                <a:pt x="1361522" y="3415402"/>
              </a:moveTo>
              <a:arcTo wR="1727286" hR="1727286" stAng="6133519" swAng="271708"/>
            </a:path>
          </a:pathLst>
        </a:custGeom>
        <a:noFill/>
        <a:ln w="6350" cap="flat" cmpd="sng" algn="ctr">
          <a:solidFill>
            <a:schemeClr val="accent1">
              <a:shade val="90000"/>
              <a:hueOff val="190486"/>
              <a:satOff val="-3262"/>
              <a:lumOff val="13069"/>
              <a:alphaOff val="0"/>
            </a:schemeClr>
          </a:solidFill>
          <a:prstDash val="solid"/>
          <a:miter lim="800000"/>
        </a:ln>
        <a:effectLst/>
      </dsp:spPr>
      <dsp:style>
        <a:lnRef idx="1">
          <a:srgbClr val="000000"/>
        </a:lnRef>
        <a:fillRef idx="0">
          <a:srgbClr val="000000"/>
        </a:fillRef>
        <a:effectRef idx="0">
          <a:srgbClr val="000000"/>
        </a:effectRef>
        <a:fontRef idx="minor"/>
      </dsp:style>
    </dsp:sp>
    <dsp:sp modelId="{91391948-B425-4522-B19F-45F76E9D47A4}">
      <dsp:nvSpPr>
        <dsp:cNvPr id="0" name=""/>
        <dsp:cNvSpPr/>
      </dsp:nvSpPr>
      <dsp:spPr bwMode="auto">
        <a:xfrm>
          <a:off x="1686603" y="3115122"/>
          <a:ext cx="728806" cy="571502"/>
        </a:xfrm>
        <a:prstGeom prst="roundRect">
          <a:avLst>
            <a:gd name="adj" fmla="val 16667"/>
          </a:avLst>
        </a:prstGeom>
        <a:solidFill>
          <a:schemeClr val="accent1">
            <a:shade val="80000"/>
            <a:hueOff val="222271"/>
            <a:satOff val="-3981"/>
            <a:lumOff val="16918"/>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Empathy</a:t>
          </a:r>
          <a:endParaRPr/>
        </a:p>
      </dsp:txBody>
      <dsp:txXfrm>
        <a:off x="1714501" y="3143020"/>
        <a:ext cx="673010" cy="515706"/>
      </dsp:txXfrm>
    </dsp:sp>
    <dsp:sp modelId="{B28A482B-AA4F-4B4E-A2B2-21CED5588351}">
      <dsp:nvSpPr>
        <dsp:cNvPr id="0" name=""/>
        <dsp:cNvSpPr/>
      </dsp:nvSpPr>
      <dsp:spPr bwMode="auto">
        <a:xfrm>
          <a:off x="1187363" y="177713"/>
          <a:ext cx="3454572" cy="3454572"/>
        </a:xfrm>
        <a:custGeom>
          <a:avLst/>
          <a:gdLst/>
          <a:ahLst/>
          <a:cxnLst/>
          <a:rect l="0" t="0" r="0" b="0"/>
          <a:pathLst>
            <a:path fill="norm" stroke="1" extrusionOk="0">
              <a:moveTo>
                <a:pt x="498610" y="2941318"/>
              </a:moveTo>
              <a:arcTo wR="1727286" hR="1727286" stAng="8120609" swAng="174673"/>
            </a:path>
          </a:pathLst>
        </a:custGeom>
        <a:noFill/>
        <a:ln w="6350" cap="flat" cmpd="sng" algn="ctr">
          <a:solidFill>
            <a:schemeClr val="accent1">
              <a:shade val="90000"/>
              <a:hueOff val="222234"/>
              <a:satOff val="-3806"/>
              <a:lumOff val="15247"/>
              <a:alphaOff val="0"/>
            </a:schemeClr>
          </a:solidFill>
          <a:prstDash val="solid"/>
          <a:miter lim="800000"/>
        </a:ln>
        <a:effectLst/>
      </dsp:spPr>
      <dsp:style>
        <a:lnRef idx="1">
          <a:srgbClr val="000000"/>
        </a:lnRef>
        <a:fillRef idx="0">
          <a:srgbClr val="000000"/>
        </a:fillRef>
        <a:effectRef idx="0">
          <a:srgbClr val="000000"/>
        </a:effectRef>
        <a:fontRef idx="minor"/>
      </dsp:style>
    </dsp:sp>
    <dsp:sp modelId="{28507565-AAC3-4037-B2DF-A87B44E27A7E}">
      <dsp:nvSpPr>
        <dsp:cNvPr id="0" name=""/>
        <dsp:cNvSpPr/>
      </dsp:nvSpPr>
      <dsp:spPr bwMode="auto">
        <a:xfrm>
          <a:off x="1054372" y="2482892"/>
          <a:ext cx="728806" cy="571502"/>
        </a:xfrm>
        <a:prstGeom prst="roundRect">
          <a:avLst>
            <a:gd name="adj" fmla="val 16667"/>
          </a:avLst>
        </a:prstGeom>
        <a:solidFill>
          <a:schemeClr val="accent1">
            <a:shade val="80000"/>
            <a:hueOff val="254024"/>
            <a:satOff val="-4550"/>
            <a:lumOff val="19335"/>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Listen </a:t>
          </a:r>
          <a:r>
            <a:rPr lang="en-US" sz="800" b="1"/>
            <a:t>Actively</a:t>
          </a:r>
          <a:endParaRPr/>
        </a:p>
      </dsp:txBody>
      <dsp:txXfrm>
        <a:off x="1082270" y="2510790"/>
        <a:ext cx="673010" cy="515706"/>
      </dsp:txXfrm>
    </dsp:sp>
    <dsp:sp modelId="{8C50A77E-B7CF-4BBE-9916-ED7C16C09D03}">
      <dsp:nvSpPr>
        <dsp:cNvPr id="0" name=""/>
        <dsp:cNvSpPr/>
      </dsp:nvSpPr>
      <dsp:spPr bwMode="auto">
        <a:xfrm>
          <a:off x="1187363" y="177713"/>
          <a:ext cx="3454572" cy="3454572"/>
        </a:xfrm>
        <a:custGeom>
          <a:avLst/>
          <a:gdLst/>
          <a:ahLst/>
          <a:cxnLst/>
          <a:rect l="0" t="0" r="0" b="0"/>
          <a:pathLst>
            <a:path fill="norm" stroke="1" extrusionOk="0">
              <a:moveTo>
                <a:pt x="98532" y="2302333"/>
              </a:moveTo>
              <a:arcTo wR="1727286" hR="1727286" stAng="9633236" swAng="589412"/>
            </a:path>
          </a:pathLst>
        </a:custGeom>
        <a:noFill/>
        <a:ln w="6350" cap="flat" cmpd="sng" algn="ctr">
          <a:solidFill>
            <a:schemeClr val="accent1">
              <a:shade val="90000"/>
              <a:hueOff val="253982"/>
              <a:satOff val="-4350"/>
              <a:lumOff val="17425"/>
              <a:alphaOff val="0"/>
            </a:schemeClr>
          </a:solidFill>
          <a:prstDash val="solid"/>
          <a:miter lim="800000"/>
        </a:ln>
        <a:effectLst/>
      </dsp:spPr>
      <dsp:style>
        <a:lnRef idx="1">
          <a:srgbClr val="000000"/>
        </a:lnRef>
        <a:fillRef idx="0">
          <a:srgbClr val="000000"/>
        </a:fillRef>
        <a:effectRef idx="0">
          <a:srgbClr val="000000"/>
        </a:effectRef>
        <a:fontRef idx="minor"/>
      </dsp:style>
    </dsp:sp>
    <dsp:sp modelId="{8C95D4ED-6C65-44E8-A302-4593D9811E1E}">
      <dsp:nvSpPr>
        <dsp:cNvPr id="0" name=""/>
        <dsp:cNvSpPr/>
      </dsp:nvSpPr>
      <dsp:spPr bwMode="auto">
        <a:xfrm>
          <a:off x="822960" y="1619248"/>
          <a:ext cx="728806" cy="571502"/>
        </a:xfrm>
        <a:prstGeom prst="roundRect">
          <a:avLst>
            <a:gd name="adj" fmla="val 16667"/>
          </a:avLst>
        </a:prstGeom>
        <a:solidFill>
          <a:schemeClr val="accent1">
            <a:shade val="80000"/>
            <a:hueOff val="285777"/>
            <a:satOff val="-5119"/>
            <a:lumOff val="21751"/>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Respect</a:t>
          </a:r>
          <a:endParaRPr/>
        </a:p>
      </dsp:txBody>
      <dsp:txXfrm>
        <a:off x="850858" y="1647146"/>
        <a:ext cx="673010" cy="515706"/>
      </dsp:txXfrm>
    </dsp:sp>
    <dsp:sp modelId="{EDB02BAD-402D-4FC4-9C41-CDC0D46C74BA}">
      <dsp:nvSpPr>
        <dsp:cNvPr id="0" name=""/>
        <dsp:cNvSpPr/>
      </dsp:nvSpPr>
      <dsp:spPr bwMode="auto">
        <a:xfrm>
          <a:off x="1187363" y="177713"/>
          <a:ext cx="3454572" cy="3454572"/>
        </a:xfrm>
        <a:custGeom>
          <a:avLst/>
          <a:gdLst/>
          <a:ahLst/>
          <a:cxnLst/>
          <a:rect l="0" t="0" r="0" b="0"/>
          <a:pathLst>
            <a:path fill="norm" stroke="1" extrusionOk="0">
              <a:moveTo>
                <a:pt x="24302" y="1438559"/>
              </a:moveTo>
              <a:arcTo wR="1727286" hR="1727286" stAng="11377352" swAng="589412"/>
            </a:path>
          </a:pathLst>
        </a:custGeom>
        <a:noFill/>
        <a:ln w="6350" cap="flat" cmpd="sng" algn="ctr">
          <a:solidFill>
            <a:schemeClr val="accent1">
              <a:shade val="90000"/>
              <a:hueOff val="285730"/>
              <a:satOff val="-4894"/>
              <a:lumOff val="19604"/>
              <a:alphaOff val="0"/>
            </a:schemeClr>
          </a:solidFill>
          <a:prstDash val="solid"/>
          <a:miter lim="800000"/>
        </a:ln>
        <a:effectLst/>
      </dsp:spPr>
      <dsp:style>
        <a:lnRef idx="1">
          <a:srgbClr val="000000"/>
        </a:lnRef>
        <a:fillRef idx="0">
          <a:srgbClr val="000000"/>
        </a:fillRef>
        <a:effectRef idx="0">
          <a:srgbClr val="000000"/>
        </a:effectRef>
        <a:fontRef idx="minor"/>
      </dsp:style>
    </dsp:sp>
    <dsp:sp modelId="{082A0BE7-503D-40FE-A21D-42D98D6E75EE}">
      <dsp:nvSpPr>
        <dsp:cNvPr id="0" name=""/>
        <dsp:cNvSpPr/>
      </dsp:nvSpPr>
      <dsp:spPr bwMode="auto">
        <a:xfrm>
          <a:off x="1054372" y="755605"/>
          <a:ext cx="728806" cy="571502"/>
        </a:xfrm>
        <a:prstGeom prst="roundRect">
          <a:avLst>
            <a:gd name="adj" fmla="val 16667"/>
          </a:avLst>
        </a:prstGeom>
        <a:solidFill>
          <a:schemeClr val="accent1">
            <a:shade val="80000"/>
            <a:hueOff val="317530"/>
            <a:satOff val="-5687"/>
            <a:lumOff val="24168"/>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Reflect</a:t>
          </a:r>
          <a:endParaRPr/>
        </a:p>
      </dsp:txBody>
      <dsp:txXfrm>
        <a:off x="1082270" y="783503"/>
        <a:ext cx="673010" cy="515706"/>
      </dsp:txXfrm>
    </dsp:sp>
    <dsp:sp modelId="{DEE18BE2-C9E0-4F1A-AD3C-6836D3FE0F43}">
      <dsp:nvSpPr>
        <dsp:cNvPr id="0" name=""/>
        <dsp:cNvSpPr/>
      </dsp:nvSpPr>
      <dsp:spPr bwMode="auto">
        <a:xfrm>
          <a:off x="1187363" y="177713"/>
          <a:ext cx="3454572" cy="3454572"/>
        </a:xfrm>
        <a:custGeom>
          <a:avLst/>
          <a:gdLst/>
          <a:ahLst/>
          <a:cxnLst/>
          <a:rect l="0" t="0" r="0" b="0"/>
          <a:pathLst>
            <a:path fill="norm" stroke="1" extrusionOk="0">
              <a:moveTo>
                <a:pt x="438537" y="577223"/>
              </a:moveTo>
              <a:arcTo wR="1727286" hR="1727286" stAng="13304718" swAng="174673"/>
            </a:path>
          </a:pathLst>
        </a:custGeom>
        <a:noFill/>
        <a:ln w="6350" cap="flat" cmpd="sng" algn="ctr">
          <a:solidFill>
            <a:schemeClr val="accent1">
              <a:shade val="90000"/>
              <a:hueOff val="317477"/>
              <a:satOff val="-5437"/>
              <a:lumOff val="21782"/>
              <a:alphaOff val="0"/>
            </a:schemeClr>
          </a:solidFill>
          <a:prstDash val="solid"/>
          <a:miter lim="800000"/>
        </a:ln>
        <a:effectLst/>
      </dsp:spPr>
      <dsp:style>
        <a:lnRef idx="1">
          <a:srgbClr val="000000"/>
        </a:lnRef>
        <a:fillRef idx="0">
          <a:srgbClr val="000000"/>
        </a:fillRef>
        <a:effectRef idx="0">
          <a:srgbClr val="000000"/>
        </a:effectRef>
        <a:fontRef idx="minor"/>
      </dsp:style>
    </dsp:sp>
    <dsp:sp modelId="{EC4D13F9-5CE4-4FEC-A945-86DA561F402D}">
      <dsp:nvSpPr>
        <dsp:cNvPr id="0" name=""/>
        <dsp:cNvSpPr/>
      </dsp:nvSpPr>
      <dsp:spPr bwMode="auto">
        <a:xfrm>
          <a:off x="1686603" y="123374"/>
          <a:ext cx="728806" cy="571502"/>
        </a:xfrm>
        <a:prstGeom prst="roundRect">
          <a:avLst>
            <a:gd name="adj" fmla="val 16667"/>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ts val="0"/>
            </a:spcBef>
            <a:spcAft>
              <a:spcPts val="0"/>
            </a:spcAft>
            <a:buNone/>
            <a:defRPr/>
          </a:pPr>
          <a:r>
            <a:rPr lang="en-US" sz="800" b="1"/>
            <a:t>Educate</a:t>
          </a:r>
          <a:endParaRPr/>
        </a:p>
      </dsp:txBody>
      <dsp:txXfrm>
        <a:off x="1714501" y="151272"/>
        <a:ext cx="673010" cy="515706"/>
      </dsp:txXfrm>
    </dsp:sp>
    <dsp:sp modelId="{6C78E133-C3B7-4E9E-B79A-57B3D83C1452}">
      <dsp:nvSpPr>
        <dsp:cNvPr id="0" name=""/>
        <dsp:cNvSpPr/>
      </dsp:nvSpPr>
      <dsp:spPr bwMode="auto">
        <a:xfrm>
          <a:off x="1187363" y="177713"/>
          <a:ext cx="3454572" cy="3454572"/>
        </a:xfrm>
        <a:custGeom>
          <a:avLst/>
          <a:gdLst/>
          <a:ahLst/>
          <a:cxnLst/>
          <a:rect l="0" t="0" r="0" b="0"/>
          <a:pathLst>
            <a:path fill="norm" stroke="1" extrusionOk="0">
              <a:moveTo>
                <a:pt x="1229379" y="73319"/>
              </a:moveTo>
              <a:arcTo wR="1727286" hR="1727286" stAng="15194773" swAng="271708"/>
            </a:path>
          </a:pathLst>
        </a:custGeom>
        <a:noFill/>
        <a:ln w="6350" cap="flat" cmpd="sng" algn="ctr">
          <a:solidFill>
            <a:schemeClr val="accent1">
              <a:shade val="90000"/>
              <a:hueOff val="349225"/>
              <a:satOff val="-5981"/>
              <a:lumOff val="23960"/>
              <a:alphaOff val="0"/>
            </a:schemeClr>
          </a:solidFill>
          <a:prstDash val="solid"/>
          <a:miter lim="800000"/>
        </a:ln>
        <a:effectLst/>
      </dsp:spPr>
      <dsp:style>
        <a:lnRef idx="1">
          <a:srgbClr val="000000"/>
        </a:lnRef>
        <a:fillRef idx="0">
          <a:srgbClr val="000000"/>
        </a:fillRef>
        <a:effectRef idx="0">
          <a:srgbClr val="000000"/>
        </a:effectRef>
        <a:fontRef idx="minor"/>
      </dsp:style>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val="norm"/>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ptType="node" refType="h"/>
      <dgm:constr type="w" for="ch" ptType="node" refType="w"/>
      <dgm:constr type="primFontSz" for="ch" ptType="node" op="equ"/>
      <dgm:constr type="w" for="ch" forName="sibTrans" refType="w" fact="0.075000"/>
    </dgm:constrLst>
    <dgm:ruleLst/>
    <dgm:forEach name="nodesForEach" axis="ch" ptType="node">
      <dgm:layoutNode name="node">
        <dgm:varLst>
          <dgm:bulletEnabled val="1"/>
        </dgm:varLst>
        <dgm:alg type="tx"/>
        <dgm:choose name="Name4">
          <dgm:if name="Name5" func="var" arg="dir" op="equ" val="norm">
            <dgm:shape rot="-90.000000" type="flowChartManualOperation" r:blip="">
              <dgm:adjLst/>
            </dgm:shape>
          </dgm:if>
          <dgm:else name="Name6">
            <dgm:shape rot="90.000000" type="flowChartManualOperation" r:blip="">
              <dgm:adjLst/>
            </dgm:shape>
          </dgm:else>
        </dgm:choose>
        <dgm:presOf axis="desOrSelf" ptType="node"/>
        <dgm:constrLst>
          <dgm:constr type="primFontSz" val="65"/>
          <dgm:constr type="tMarg"/>
          <dgm:constr type="bMarg"/>
          <dgm:constr type="lMarg" refType="primFontSz" fact="0.500000"/>
          <dgm:constr type="rMarg" refType="lMarg"/>
        </dgm:constrLst>
        <dgm:ruleLst>
          <dgm:rule type="primFontSz" val="5" fact="NaN" max="NaN"/>
        </dgm:ruleLst>
      </dgm:layoutNode>
      <dgm:forEach name="sibTransForEach" axis="followSib" ptType="sibTrans" cnt="1">
        <dgm:layoutNode name="sibTrans">
          <dgm:alg type="sp"/>
          <dgm:shape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val="norm"/>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hoose name="Name9">
      <dgm:if name="Name10" func="var" arg="dir" op="equ" val="norm">
        <dgm:constrLst>
          <dgm:constr type="w" for="ch" forName="node" refType="w"/>
          <dgm:constr type="w" for="ch" ptType="sibTrans" refType="w" refFor="ch" refForName="node" op="equ" fact="0.300000"/>
          <dgm:constr type="diam" for="ch" ptType="sibTrans" refType="diam" op="equ"/>
          <dgm:constr type="sibSp" refType="w" refFor="ch" refForName="node" op="equ" fact="0.150000"/>
          <dgm:constr type="w" for="ch" forName="spNode" refType="sibSp" fact="1.600000"/>
          <dgm:constr type="primFontSz" for="ch" forName="node" op="equ" val="65"/>
        </dgm:constrLst>
      </dgm:if>
      <dgm:else name="Name11">
        <dgm:constrLst>
          <dgm:constr type="w" for="ch" forName="node" refType="w"/>
          <dgm:constr type="w" for="ch" ptType="sibTrans" refType="w" refFor="ch" refForName="node" op="equ" fact="0.300000"/>
          <dgm:constr type="diam" for="ch" ptType="sibTrans" refType="diam" op="equ" fact="-1.000000"/>
          <dgm:constr type="sibSp" refType="w" refFor="ch" refForName="node" op="equ" fact="0.150000"/>
          <dgm:constr type="w" for="ch" forName="spNode" refType="sibSp" fact="1.600000"/>
          <dgm:constr type="primFontSz" for="ch" forName="node" op="equ" val="65"/>
        </dgm:constrLst>
      </dgm:else>
    </dgm:choose>
    <dgm:ruleLst/>
    <dgm:forEach name="Name12" axis="ch" ptType="node">
      <dgm:layoutNode name="node">
        <dgm:varLst>
          <dgm:bulletEnabled val="1"/>
        </dgm:varLst>
        <dgm:alg type="tx"/>
        <dgm:shape type="roundRect" r:blip="">
          <dgm:adjLst/>
        </dgm:shape>
        <dgm:presOf axis="desOrSelf" ptType="node"/>
        <dgm:constrLst>
          <dgm:constr type="h" refType="w" fact="0.650000"/>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choose name="Name13">
        <dgm:if name="Name14" axis="par ch" ptType="doc node" func="cnt" op="gt" val="1">
          <dgm:layoutNode name="spNode">
            <dgm:alg type="sp"/>
            <dgm:shape r:blip="">
              <dgm:adjLst/>
            </dgm:shape>
            <dgm:presOf/>
            <dgm:constrLst>
              <dgm:constr type="h" refType="w"/>
            </dgm:constrLst>
            <dgm:ruleLst/>
          </dgm:layoutNode>
          <dgm:forEach name="Name15" axis="followSib" ptType="sibTrans" cnt="1" hideLastTrans="0">
            <dgm:layoutNode name="sibTrans">
              <dgm:alg type="conn">
                <dgm:param type="dim" val="1D"/>
                <dgm:param type="connRout" val="curve"/>
                <dgm:param type="begPts" val="radial"/>
                <dgm:param type="endPts" val="radial"/>
                <dgm:param type="endSty" val="noArr"/>
              </dgm:alg>
              <dgm:shape type="conn" r:blip="">
                <dgm:adjLst/>
              </dgm:shape>
              <dgm:presOf axis="self"/>
              <dgm:constrLst>
                <dgm:constr type="h" refType="w" fact="0.650000"/>
                <dgm:constr type="connDist"/>
                <dgm:constr type="begPad" refType="connDist" fact="0.010000"/>
                <dgm:constr type="endPad" refType="connDist" fact="0.010000"/>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Διαφάνεια τίτλου">
    <p:spTree>
      <p:nvGrpSpPr>
        <p:cNvPr id="1" name=""/>
        <p:cNvGrpSpPr/>
        <p:nvPr/>
      </p:nvGrpSpPr>
      <p:grpSpPr bwMode="auto">
        <a:xfrm>
          <a:off x="0" y="0"/>
          <a:ext cx="0" cy="0"/>
          <a:chOff x="0" y="0"/>
          <a:chExt cx="0" cy="0"/>
        </a:xfrm>
      </p:grpSpPr>
      <p:sp>
        <p:nvSpPr>
          <p:cNvPr id="2" name="Τίτλος 1"/>
          <p:cNvSpPr>
            <a:spLocks noGrp="1"/>
          </p:cNvSpPr>
          <p:nvPr>
            <p:ph type="ctrTitle"/>
          </p:nvPr>
        </p:nvSpPr>
        <p:spPr bwMode="auto">
          <a:xfrm>
            <a:off x="1524000" y="1122363"/>
            <a:ext cx="9144000" cy="2387600"/>
          </a:xfrm>
        </p:spPr>
        <p:txBody>
          <a:bodyPr anchor="b"/>
          <a:lstStyle>
            <a:lvl1pPr algn="ctr">
              <a:defRPr sz="6000"/>
            </a:lvl1pPr>
          </a:lstStyle>
          <a:p>
            <a:pPr>
              <a:defRPr/>
            </a:pPr>
            <a:r>
              <a:rPr lang="el-GR"/>
              <a:t>Κάντε κλικ για να επεξεργαστείτε τον τίτλο υποδείγματος</a:t>
            </a:r>
            <a:endParaRPr/>
          </a:p>
        </p:txBody>
      </p:sp>
      <p:sp>
        <p:nvSpPr>
          <p:cNvPr id="3" name="Υπότιτλος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l-GR"/>
              <a:t>Κάντε κλικ για να επεξεργαστείτε τον υπότιτλο του υποδείγματος</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Τίτλος και Κατακόρυφο κεί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p:txBody>
          <a:bodyPr vert="eaVert"/>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Κατακόρυφος τίτλος και Κείμενο">
    <p:spTree>
      <p:nvGrpSpPr>
        <p:cNvPr id="1" name=""/>
        <p:cNvGrpSpPr/>
        <p:nvPr/>
      </p:nvGrpSpPr>
      <p:grpSpPr bwMode="auto">
        <a:xfrm>
          <a:off x="0" y="0"/>
          <a:ext cx="0" cy="0"/>
          <a:chOff x="0" y="0"/>
          <a:chExt cx="0" cy="0"/>
        </a:xfrm>
      </p:grpSpPr>
      <p:sp>
        <p:nvSpPr>
          <p:cNvPr id="2" name="Κατακόρυφος τίτλος 1"/>
          <p:cNvSpPr>
            <a:spLocks noGrp="1"/>
          </p:cNvSpPr>
          <p:nvPr>
            <p:ph type="title" orient="vert"/>
          </p:nvPr>
        </p:nvSpPr>
        <p:spPr bwMode="auto">
          <a:xfrm>
            <a:off x="8724900" y="365125"/>
            <a:ext cx="2628900" cy="5811838"/>
          </a:xfrm>
        </p:spPr>
        <p:txBody>
          <a:bodyPr vert="eaVert"/>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a:xfrm>
            <a:off x="838200" y="365125"/>
            <a:ext cx="7734300" cy="5811838"/>
          </a:xfrm>
        </p:spPr>
        <p:txBody>
          <a:bodyPr vert="eaVert"/>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Διαφάνεια τίτλου">
    <p:spTree>
      <p:nvGrpSpPr>
        <p:cNvPr id="1" name=""/>
        <p:cNvGrpSpPr/>
        <p:nvPr/>
      </p:nvGrpSpPr>
      <p:grpSpPr bwMode="auto">
        <a:xfrm>
          <a:off x="0" y="0"/>
          <a:ext cx="0" cy="0"/>
          <a:chOff x="0" y="0"/>
          <a:chExt cx="0" cy="0"/>
        </a:xfrm>
      </p:grpSpPr>
      <p:sp>
        <p:nvSpPr>
          <p:cNvPr id="2" name="Τίτλος 1"/>
          <p:cNvSpPr>
            <a:spLocks noGrp="1"/>
          </p:cNvSpPr>
          <p:nvPr>
            <p:ph type="ctrTitle"/>
          </p:nvPr>
        </p:nvSpPr>
        <p:spPr bwMode="auto">
          <a:xfrm>
            <a:off x="1524000" y="1122363"/>
            <a:ext cx="9144000" cy="2387600"/>
          </a:xfrm>
        </p:spPr>
        <p:txBody>
          <a:bodyPr anchor="b"/>
          <a:lstStyle>
            <a:lvl1pPr algn="ctr">
              <a:defRPr sz="6000"/>
            </a:lvl1pPr>
          </a:lstStyle>
          <a:p>
            <a:pPr>
              <a:defRPr/>
            </a:pPr>
            <a:r>
              <a:rPr lang="el-GR"/>
              <a:t>Κάντε κλικ για να επεξεργαστείτε τον τίτλο υποδείγματος</a:t>
            </a:r>
            <a:endParaRPr/>
          </a:p>
        </p:txBody>
      </p:sp>
      <p:sp>
        <p:nvSpPr>
          <p:cNvPr id="3" name="Υπότιτλος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l-GR"/>
              <a:t>Κάντε κλικ για να επεξεργαστείτε τον υπότιτλο του υποδείγματος</a:t>
            </a:r>
            <a:endParaRPr/>
          </a:p>
        </p:txBody>
      </p:sp>
      <p:sp>
        <p:nvSpPr>
          <p:cNvPr id="4" name="Θέση ημερομηνίας 3"/>
          <p:cNvSpPr>
            <a:spLocks noGrp="1"/>
          </p:cNvSpPr>
          <p:nvPr>
            <p:ph type="dt" sz="half" idx="10"/>
          </p:nvPr>
        </p:nvSpPr>
        <p:spPr bwMode="auto"/>
        <p:txBody>
          <a:bodyPr/>
          <a:lstStyle/>
          <a:p>
            <a:pPr>
              <a:defRPr/>
            </a:pPr>
            <a:fld id="{B8919CB4-986D-4738-8813-7F7832C05261}" type="datetime1">
              <a:rPr lang="el-GR"/>
              <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Τίτλος και περιεχό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10"/>
          </p:nvPr>
        </p:nvSpPr>
        <p:spPr bwMode="auto"/>
        <p:txBody>
          <a:bodyPr/>
          <a:lstStyle/>
          <a:p>
            <a:pPr>
              <a:defRPr/>
            </a:pPr>
            <a:fld id="{487E2042-82F6-473A-9160-9E3EF512905C}" type="datetime1">
              <a:rPr lang="el-GR"/>
              <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Κεφαλίδα ενότητα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1850" y="1709738"/>
            <a:ext cx="10515600" cy="2852737"/>
          </a:xfrm>
        </p:spPr>
        <p:txBody>
          <a:bodyPr anchor="b"/>
          <a:lstStyle>
            <a:lvl1pPr>
              <a:defRPr sz="6000"/>
            </a:lvl1p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l-GR"/>
              <a:t>Στυλ κειμένου υποδείγματος</a:t>
            </a:r>
            <a:endParaRPr/>
          </a:p>
        </p:txBody>
      </p:sp>
      <p:sp>
        <p:nvSpPr>
          <p:cNvPr id="4" name="Θέση ημερομηνίας 3"/>
          <p:cNvSpPr>
            <a:spLocks noGrp="1"/>
          </p:cNvSpPr>
          <p:nvPr>
            <p:ph type="dt" sz="half" idx="10"/>
          </p:nvPr>
        </p:nvSpPr>
        <p:spPr bwMode="auto"/>
        <p:txBody>
          <a:bodyPr/>
          <a:lstStyle/>
          <a:p>
            <a:pPr>
              <a:defRPr/>
            </a:pPr>
            <a:fld id="{C9505943-0595-47E3-B01F-C259B1BCEA0D}" type="datetime1">
              <a:rPr lang="el-GR"/>
              <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Δύο περιεχόμεν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sz="half" idx="1"/>
          </p:nvPr>
        </p:nvSpPr>
        <p:spPr bwMode="auto">
          <a:xfrm>
            <a:off x="838200" y="1825625"/>
            <a:ext cx="5181600" cy="435133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περιεχομένου 3"/>
          <p:cNvSpPr>
            <a:spLocks noGrp="1"/>
          </p:cNvSpPr>
          <p:nvPr>
            <p:ph sz="half" idx="2"/>
          </p:nvPr>
        </p:nvSpPr>
        <p:spPr bwMode="auto">
          <a:xfrm>
            <a:off x="6172200" y="1825625"/>
            <a:ext cx="5181600" cy="435133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5" name="Θέση ημερομηνίας 4"/>
          <p:cNvSpPr>
            <a:spLocks noGrp="1"/>
          </p:cNvSpPr>
          <p:nvPr>
            <p:ph type="dt" sz="half" idx="10"/>
          </p:nvPr>
        </p:nvSpPr>
        <p:spPr bwMode="auto"/>
        <p:txBody>
          <a:bodyPr/>
          <a:lstStyle/>
          <a:p>
            <a:pPr>
              <a:defRPr/>
            </a:pPr>
            <a:fld id="{60A97FC3-1D04-4268-A50D-5DA90AE9181F}" type="datetime1">
              <a:rPr lang="el-GR"/>
              <a:t/>
            </a:fld>
            <a:endParaRPr lang="el-GR"/>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el-GR"/>
          </a:p>
        </p:txBody>
      </p:sp>
      <p:sp>
        <p:nvSpPr>
          <p:cNvPr id="7" name="Θέση αριθμού διαφάνειας 6"/>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Σύγκριση">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365125"/>
            <a:ext cx="10515600" cy="1325563"/>
          </a:xfrm>
        </p:spPr>
        <p:txBody>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Στυλ κειμένου υποδείγματος</a:t>
            </a:r>
            <a:endParaRPr/>
          </a:p>
        </p:txBody>
      </p:sp>
      <p:sp>
        <p:nvSpPr>
          <p:cNvPr id="4" name="Θέση περιεχομένου 3"/>
          <p:cNvSpPr>
            <a:spLocks noGrp="1"/>
          </p:cNvSpPr>
          <p:nvPr>
            <p:ph sz="half" idx="2"/>
          </p:nvPr>
        </p:nvSpPr>
        <p:spPr bwMode="auto">
          <a:xfrm>
            <a:off x="839788" y="2505074"/>
            <a:ext cx="5157787" cy="368458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5" name="Θέση κειμένου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Στυλ κειμένου υποδείγματος</a:t>
            </a:r>
            <a:endParaRPr/>
          </a:p>
        </p:txBody>
      </p:sp>
      <p:sp>
        <p:nvSpPr>
          <p:cNvPr id="6" name="Θέση περιεχομένου 5"/>
          <p:cNvSpPr>
            <a:spLocks noGrp="1"/>
          </p:cNvSpPr>
          <p:nvPr>
            <p:ph sz="quarter" idx="4"/>
          </p:nvPr>
        </p:nvSpPr>
        <p:spPr bwMode="auto">
          <a:xfrm>
            <a:off x="6172200" y="2505074"/>
            <a:ext cx="5183188" cy="368458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7" name="Θέση ημερομηνίας 6"/>
          <p:cNvSpPr>
            <a:spLocks noGrp="1"/>
          </p:cNvSpPr>
          <p:nvPr>
            <p:ph type="dt" sz="half" idx="10"/>
          </p:nvPr>
        </p:nvSpPr>
        <p:spPr bwMode="auto"/>
        <p:txBody>
          <a:bodyPr/>
          <a:lstStyle/>
          <a:p>
            <a:pPr>
              <a:defRPr/>
            </a:pPr>
            <a:fld id="{52AA6F17-FEC6-4D3E-AE20-35548F6A56B5}" type="datetime1">
              <a:rPr lang="el-GR"/>
              <a:t/>
            </a:fld>
            <a:endParaRPr lang="el-GR"/>
          </a:p>
        </p:txBody>
      </p:sp>
      <p:sp>
        <p:nvSpPr>
          <p:cNvPr id="8" name="Θέση υποσέλιδου 7"/>
          <p:cNvSpPr>
            <a:spLocks noGrp="1"/>
          </p:cNvSpPr>
          <p:nvPr>
            <p:ph type="ftr" sz="quarter" idx="11"/>
          </p:nvPr>
        </p:nvSpPr>
        <p:spPr bwMode="auto"/>
        <p:txBody>
          <a:bodyPr/>
          <a:lstStyle/>
          <a:p>
            <a:pPr>
              <a:defRPr/>
            </a:pPr>
            <a:r>
              <a:rPr lang="en-US"/>
              <a:t>Maria Malliarou University of Thessaly</a:t>
            </a:r>
            <a:endParaRPr lang="el-GR"/>
          </a:p>
        </p:txBody>
      </p:sp>
      <p:sp>
        <p:nvSpPr>
          <p:cNvPr id="9" name="Θέση αριθμού διαφάνειας 8"/>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Μόνο τίτλο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ημερομηνίας 2"/>
          <p:cNvSpPr>
            <a:spLocks noGrp="1"/>
          </p:cNvSpPr>
          <p:nvPr>
            <p:ph type="dt" sz="half" idx="10"/>
          </p:nvPr>
        </p:nvSpPr>
        <p:spPr bwMode="auto"/>
        <p:txBody>
          <a:bodyPr/>
          <a:lstStyle/>
          <a:p>
            <a:pPr>
              <a:defRPr/>
            </a:pPr>
            <a:fld id="{8C8110FA-092A-4B3B-87DA-8E3B7E0B3F6C}" type="datetime1">
              <a:rPr lang="el-GR"/>
              <a:t/>
            </a:fld>
            <a:endParaRPr lang="el-GR"/>
          </a:p>
        </p:txBody>
      </p:sp>
      <p:sp>
        <p:nvSpPr>
          <p:cNvPr id="4" name="Θέση υποσέλιδου 3"/>
          <p:cNvSpPr>
            <a:spLocks noGrp="1"/>
          </p:cNvSpPr>
          <p:nvPr>
            <p:ph type="ftr" sz="quarter" idx="11"/>
          </p:nvPr>
        </p:nvSpPr>
        <p:spPr bwMode="auto"/>
        <p:txBody>
          <a:bodyPr/>
          <a:lstStyle/>
          <a:p>
            <a:pPr>
              <a:defRPr/>
            </a:pPr>
            <a:r>
              <a:rPr lang="en-US"/>
              <a:t>Maria Malliarou University of Thessaly</a:t>
            </a:r>
            <a:endParaRPr lang="el-GR"/>
          </a:p>
        </p:txBody>
      </p:sp>
      <p:sp>
        <p:nvSpPr>
          <p:cNvPr id="5" name="Θέση αριθμού διαφάνειας 4"/>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Κενό">
    <p:spTree>
      <p:nvGrpSpPr>
        <p:cNvPr id="1" name=""/>
        <p:cNvGrpSpPr/>
        <p:nvPr/>
      </p:nvGrpSpPr>
      <p:grpSpPr bwMode="auto">
        <a:xfrm>
          <a:off x="0" y="0"/>
          <a:ext cx="0" cy="0"/>
          <a:chOff x="0" y="0"/>
          <a:chExt cx="0" cy="0"/>
        </a:xfrm>
      </p:grpSpPr>
      <p:sp>
        <p:nvSpPr>
          <p:cNvPr id="2" name="Θέση ημερομηνίας 1"/>
          <p:cNvSpPr>
            <a:spLocks noGrp="1"/>
          </p:cNvSpPr>
          <p:nvPr>
            <p:ph type="dt" sz="half" idx="10"/>
          </p:nvPr>
        </p:nvSpPr>
        <p:spPr bwMode="auto"/>
        <p:txBody>
          <a:bodyPr/>
          <a:lstStyle/>
          <a:p>
            <a:pPr>
              <a:defRPr/>
            </a:pPr>
            <a:fld id="{02B34473-68EC-45BC-8F72-6D3EDCFDF72E}" type="datetime1">
              <a:rPr lang="el-GR"/>
              <a:t/>
            </a:fld>
            <a:endParaRPr lang="el-GR"/>
          </a:p>
        </p:txBody>
      </p:sp>
      <p:sp>
        <p:nvSpPr>
          <p:cNvPr id="3" name="Θέση υποσέλιδου 2"/>
          <p:cNvSpPr>
            <a:spLocks noGrp="1"/>
          </p:cNvSpPr>
          <p:nvPr>
            <p:ph type="ftr" sz="quarter" idx="11"/>
          </p:nvPr>
        </p:nvSpPr>
        <p:spPr bwMode="auto"/>
        <p:txBody>
          <a:bodyPr/>
          <a:lstStyle/>
          <a:p>
            <a:pPr>
              <a:defRPr/>
            </a:pPr>
            <a:r>
              <a:rPr lang="en-US"/>
              <a:t>Maria Malliarou University of Thessaly</a:t>
            </a:r>
            <a:endParaRPr lang="el-GR"/>
          </a:p>
        </p:txBody>
      </p:sp>
      <p:sp>
        <p:nvSpPr>
          <p:cNvPr id="4" name="Θέση αριθμού διαφάνειας 3"/>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Περιεχόμενο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Στυλ κειμένου υποδείγματος</a:t>
            </a:r>
            <a:endParaRPr/>
          </a:p>
        </p:txBody>
      </p:sp>
      <p:sp>
        <p:nvSpPr>
          <p:cNvPr id="5" name="Θέση ημερομηνίας 4"/>
          <p:cNvSpPr>
            <a:spLocks noGrp="1"/>
          </p:cNvSpPr>
          <p:nvPr>
            <p:ph type="dt" sz="half" idx="10"/>
          </p:nvPr>
        </p:nvSpPr>
        <p:spPr bwMode="auto"/>
        <p:txBody>
          <a:bodyPr/>
          <a:lstStyle/>
          <a:p>
            <a:pPr>
              <a:defRPr/>
            </a:pPr>
            <a:fld id="{B0347A07-36EF-45DC-9207-6E02C1133755}" type="datetime1">
              <a:rPr lang="el-GR"/>
              <a:t/>
            </a:fld>
            <a:endParaRPr lang="el-GR"/>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el-GR"/>
          </a:p>
        </p:txBody>
      </p:sp>
      <p:sp>
        <p:nvSpPr>
          <p:cNvPr id="7" name="Θέση αριθμού διαφάνειας 6"/>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Τίτλος και περιεχό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Εικόνα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εικόνας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l-G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Στυλ κειμένου υποδείγματος</a:t>
            </a:r>
            <a:endParaRPr/>
          </a:p>
        </p:txBody>
      </p:sp>
      <p:sp>
        <p:nvSpPr>
          <p:cNvPr id="5" name="Θέση ημερομηνίας 4"/>
          <p:cNvSpPr>
            <a:spLocks noGrp="1"/>
          </p:cNvSpPr>
          <p:nvPr>
            <p:ph type="dt" sz="half" idx="10"/>
          </p:nvPr>
        </p:nvSpPr>
        <p:spPr bwMode="auto"/>
        <p:txBody>
          <a:bodyPr/>
          <a:lstStyle/>
          <a:p>
            <a:pPr>
              <a:defRPr/>
            </a:pPr>
            <a:fld id="{DB9D4D29-3F66-46DE-864A-37DB830E03F8}" type="datetime1">
              <a:rPr lang="el-GR"/>
              <a:t/>
            </a:fld>
            <a:endParaRPr lang="el-GR"/>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el-GR"/>
          </a:p>
        </p:txBody>
      </p:sp>
      <p:sp>
        <p:nvSpPr>
          <p:cNvPr id="7" name="Θέση αριθμού διαφάνειας 6"/>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Τίτλος και Κατακόρυφο κεί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p:txBody>
          <a:bodyPr vert="eaVert"/>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10"/>
          </p:nvPr>
        </p:nvSpPr>
        <p:spPr bwMode="auto"/>
        <p:txBody>
          <a:bodyPr/>
          <a:lstStyle/>
          <a:p>
            <a:pPr>
              <a:defRPr/>
            </a:pPr>
            <a:fld id="{35C0C70E-7BA3-4A6D-A7AD-44B5691A2EE3}" type="datetime1">
              <a:rPr lang="el-GR"/>
              <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Κατακόρυφος τίτλος και Κείμενο">
    <p:spTree>
      <p:nvGrpSpPr>
        <p:cNvPr id="1" name=""/>
        <p:cNvGrpSpPr/>
        <p:nvPr/>
      </p:nvGrpSpPr>
      <p:grpSpPr bwMode="auto">
        <a:xfrm>
          <a:off x="0" y="0"/>
          <a:ext cx="0" cy="0"/>
          <a:chOff x="0" y="0"/>
          <a:chExt cx="0" cy="0"/>
        </a:xfrm>
      </p:grpSpPr>
      <p:sp>
        <p:nvSpPr>
          <p:cNvPr id="2" name="Κατακόρυφος τίτλος 1"/>
          <p:cNvSpPr>
            <a:spLocks noGrp="1"/>
          </p:cNvSpPr>
          <p:nvPr>
            <p:ph type="title" orient="vert"/>
          </p:nvPr>
        </p:nvSpPr>
        <p:spPr bwMode="auto">
          <a:xfrm>
            <a:off x="8724900" y="365125"/>
            <a:ext cx="2628900" cy="5811838"/>
          </a:xfrm>
        </p:spPr>
        <p:txBody>
          <a:bodyPr vert="eaVert"/>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a:xfrm>
            <a:off x="838200" y="365125"/>
            <a:ext cx="7734300" cy="5811838"/>
          </a:xfrm>
        </p:spPr>
        <p:txBody>
          <a:bodyPr vert="eaVert"/>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10"/>
          </p:nvPr>
        </p:nvSpPr>
        <p:spPr bwMode="auto"/>
        <p:txBody>
          <a:bodyPr/>
          <a:lstStyle/>
          <a:p>
            <a:pPr>
              <a:defRPr/>
            </a:pPr>
            <a:fld id="{CF4B5260-70DC-4ABE-8714-EF81CFDCD050}" type="datetime1">
              <a:rPr lang="el-GR"/>
              <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BJECT">
    <p:spTree>
      <p:nvGrpSpPr>
        <p:cNvPr id="1" name=""/>
        <p:cNvGrpSpPr/>
        <p:nvPr/>
      </p:nvGrpSpPr>
      <p:grpSpPr bwMode="auto">
        <a:xfrm>
          <a:off x="0" y="0"/>
          <a:ext cx="0" cy="0"/>
          <a:chOff x="0" y="0"/>
          <a:chExt cx="0" cy="0"/>
        </a:xfrm>
      </p:grpSpPr>
      <p:sp>
        <p:nvSpPr>
          <p:cNvPr id="11" name="Title Text"/>
          <p:cNvSpPr txBox="1">
            <a:spLocks noGrp="1"/>
          </p:cNvSpPr>
          <p:nvPr>
            <p:ph type="title"/>
          </p:nvPr>
        </p:nvSpPr>
        <p:spPr bwMode="auto">
          <a:prstGeom prst="rect">
            <a:avLst/>
          </a:prstGeom>
        </p:spPr>
        <p:txBody>
          <a:bodyPr/>
          <a:lstStyle/>
          <a:p>
            <a:pPr>
              <a:defRPr/>
            </a:pPr>
            <a:r>
              <a:rPr/>
              <a:t>Title Text</a:t>
            </a:r>
            <a:endParaRPr/>
          </a:p>
        </p:txBody>
      </p:sp>
      <p:sp>
        <p:nvSpPr>
          <p:cNvPr id="12" name="Body Level One…"/>
          <p:cNvSpPr txBox="1">
            <a:spLocks noGrp="1"/>
          </p:cNvSpPr>
          <p:nvPr>
            <p:ph type="body" idx="1"/>
          </p:nvPr>
        </p:nvSpPr>
        <p:spPr bwMode="auto">
          <a:prstGeom prst="rect">
            <a:avLst/>
          </a:prstGeom>
        </p:spPr>
        <p:txBody>
          <a:bodyPr/>
          <a:lstStyle/>
          <a:p>
            <a:pPr>
              <a:defRPr/>
            </a:pPr>
            <a:r>
              <a:rPr/>
              <a:t>Body Level One</a:t>
            </a:r>
            <a:endParaRPr/>
          </a:p>
          <a:p>
            <a:pPr lvl="1">
              <a:defRPr/>
            </a:pPr>
            <a:r>
              <a:rPr/>
              <a:t>Body Level Two</a:t>
            </a:r>
            <a:endParaRPr/>
          </a:p>
          <a:p>
            <a:pPr lvl="2">
              <a:defRPr/>
            </a:pPr>
            <a:r>
              <a:rPr/>
              <a:t>Body Level Three</a:t>
            </a:r>
            <a:endParaRPr/>
          </a:p>
          <a:p>
            <a:pPr lvl="3">
              <a:defRPr/>
            </a:pPr>
            <a:r>
              <a:rPr/>
              <a:t>Body Level Four</a:t>
            </a:r>
            <a:endParaRPr/>
          </a:p>
          <a:p>
            <a:pPr lvl="4">
              <a:defRPr/>
            </a:pPr>
            <a:r>
              <a:rPr/>
              <a:t>Body Level Five</a:t>
            </a:r>
            <a:endParaRPr/>
          </a:p>
        </p:txBody>
      </p:sp>
      <p:sp>
        <p:nvSpPr>
          <p:cNvPr id="13" name="Slide Number"/>
          <p:cNvSpPr txBox="1">
            <a:spLocks noGrp="1"/>
          </p:cNvSpPr>
          <p:nvPr>
            <p:ph type="sldNum" sz="quarter" idx="2"/>
          </p:nvPr>
        </p:nvSpPr>
        <p:spPr bwMode="auto">
          <a:prstGeom prst="rect">
            <a:avLst/>
          </a:prstGeom>
        </p:spPr>
        <p:txBody>
          <a:bodyPr/>
          <a:lstStyle/>
          <a:p>
            <a:pPr>
              <a:defRPr/>
            </a:pPr>
            <a:fld id="{86CB4B4D-7CA3-9044-876B-883B54F8677D}"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Κεφαλίδα ενότητα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1850" y="1709738"/>
            <a:ext cx="10515600" cy="2852737"/>
          </a:xfrm>
        </p:spPr>
        <p:txBody>
          <a:bodyPr anchor="b"/>
          <a:lstStyle>
            <a:lvl1pPr>
              <a:defRPr sz="6000"/>
            </a:lvl1p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l-GR"/>
              <a:t>Επεξεργασία στυλ υποδείγματος κειμένου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Δύο περιεχόμεν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sz="half" idx="1"/>
          </p:nvPr>
        </p:nvSpPr>
        <p:spPr bwMode="auto">
          <a:xfrm>
            <a:off x="838200" y="1825625"/>
            <a:ext cx="5181600" cy="435133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περιεχομένου 3"/>
          <p:cNvSpPr>
            <a:spLocks noGrp="1"/>
          </p:cNvSpPr>
          <p:nvPr>
            <p:ph sz="half" idx="2"/>
          </p:nvPr>
        </p:nvSpPr>
        <p:spPr bwMode="auto">
          <a:xfrm>
            <a:off x="6172200" y="1825625"/>
            <a:ext cx="5181600" cy="435133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5" name="Θέση ημερομηνίας 4"/>
          <p:cNvSpPr>
            <a:spLocks noGrp="1"/>
          </p:cNvSpPr>
          <p:nvPr>
            <p:ph type="dt" sz="half" idx="10"/>
          </p:nvPr>
        </p:nvSpPr>
        <p:spPr bwMode="auto"/>
        <p:txBody>
          <a:bodyPr/>
          <a:lstStyle/>
          <a:p>
            <a:pPr>
              <a:defRPr/>
            </a:pPr>
            <a:fld id="{B3C23FFC-7256-43C1-8B2D-7D5F13B6AC3B}" type="datetime1">
              <a:rPr lang="el-GR"/>
              <a:t/>
            </a:fld>
            <a:endParaRPr lang="sl-SI"/>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sl-SI"/>
          </a:p>
        </p:txBody>
      </p:sp>
      <p:sp>
        <p:nvSpPr>
          <p:cNvPr id="7" name="Θέση αριθμού διαφάνειας 6"/>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Σύγκριση">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365125"/>
            <a:ext cx="10515600" cy="1325563"/>
          </a:xfrm>
        </p:spPr>
        <p:txBody>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Επεξεργασία στυλ υποδείγματος κειμένου</a:t>
            </a:r>
            <a:endParaRPr/>
          </a:p>
        </p:txBody>
      </p:sp>
      <p:sp>
        <p:nvSpPr>
          <p:cNvPr id="4" name="Θέση περιεχομένου 3"/>
          <p:cNvSpPr>
            <a:spLocks noGrp="1"/>
          </p:cNvSpPr>
          <p:nvPr>
            <p:ph sz="half" idx="2"/>
          </p:nvPr>
        </p:nvSpPr>
        <p:spPr bwMode="auto">
          <a:xfrm>
            <a:off x="839788" y="2505074"/>
            <a:ext cx="5157787" cy="368458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5" name="Θέση κειμένου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Επεξεργασία στυλ υποδείγματος κειμένου</a:t>
            </a:r>
            <a:endParaRPr/>
          </a:p>
        </p:txBody>
      </p:sp>
      <p:sp>
        <p:nvSpPr>
          <p:cNvPr id="6" name="Θέση περιεχομένου 5"/>
          <p:cNvSpPr>
            <a:spLocks noGrp="1"/>
          </p:cNvSpPr>
          <p:nvPr>
            <p:ph sz="quarter" idx="4"/>
          </p:nvPr>
        </p:nvSpPr>
        <p:spPr bwMode="auto">
          <a:xfrm>
            <a:off x="6172200" y="2505074"/>
            <a:ext cx="5183188" cy="368458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7" name="Θέση ημερομηνίας 6"/>
          <p:cNvSpPr>
            <a:spLocks noGrp="1"/>
          </p:cNvSpPr>
          <p:nvPr>
            <p:ph type="dt" sz="half" idx="10"/>
          </p:nvPr>
        </p:nvSpPr>
        <p:spPr bwMode="auto"/>
        <p:txBody>
          <a:bodyPr/>
          <a:lstStyle/>
          <a:p>
            <a:pPr>
              <a:defRPr/>
            </a:pPr>
            <a:fld id="{B3C23FFC-7256-43C1-8B2D-7D5F13B6AC3B}" type="datetime1">
              <a:rPr lang="el-GR"/>
              <a:t/>
            </a:fld>
            <a:endParaRPr lang="sl-SI"/>
          </a:p>
        </p:txBody>
      </p:sp>
      <p:sp>
        <p:nvSpPr>
          <p:cNvPr id="8" name="Θέση υποσέλιδου 7"/>
          <p:cNvSpPr>
            <a:spLocks noGrp="1"/>
          </p:cNvSpPr>
          <p:nvPr>
            <p:ph type="ftr" sz="quarter" idx="11"/>
          </p:nvPr>
        </p:nvSpPr>
        <p:spPr bwMode="auto"/>
        <p:txBody>
          <a:bodyPr/>
          <a:lstStyle/>
          <a:p>
            <a:pPr>
              <a:defRPr/>
            </a:pPr>
            <a:r>
              <a:rPr lang="en-US"/>
              <a:t>Maria Malliarou University of Thessaly</a:t>
            </a:r>
            <a:endParaRPr lang="sl-SI"/>
          </a:p>
        </p:txBody>
      </p:sp>
      <p:sp>
        <p:nvSpPr>
          <p:cNvPr id="9" name="Θέση αριθμού διαφάνειας 8"/>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Μόνο τίτλο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ημερομηνίας 2"/>
          <p:cNvSpPr>
            <a:spLocks noGrp="1"/>
          </p:cNvSpPr>
          <p:nvPr>
            <p:ph type="dt" sz="half" idx="10"/>
          </p:nvPr>
        </p:nvSpPr>
        <p:spPr bwMode="auto"/>
        <p:txBody>
          <a:bodyPr/>
          <a:lstStyle/>
          <a:p>
            <a:pPr>
              <a:defRPr/>
            </a:pPr>
            <a:fld id="{B3C23FFC-7256-43C1-8B2D-7D5F13B6AC3B}" type="datetime1">
              <a:rPr lang="el-GR"/>
              <a:t/>
            </a:fld>
            <a:endParaRPr lang="sl-SI"/>
          </a:p>
        </p:txBody>
      </p:sp>
      <p:sp>
        <p:nvSpPr>
          <p:cNvPr id="4" name="Θέση υποσέλιδου 3"/>
          <p:cNvSpPr>
            <a:spLocks noGrp="1"/>
          </p:cNvSpPr>
          <p:nvPr>
            <p:ph type="ftr" sz="quarter" idx="11"/>
          </p:nvPr>
        </p:nvSpPr>
        <p:spPr bwMode="auto"/>
        <p:txBody>
          <a:bodyPr/>
          <a:lstStyle/>
          <a:p>
            <a:pPr>
              <a:defRPr/>
            </a:pPr>
            <a:r>
              <a:rPr lang="en-US"/>
              <a:t>Maria Malliarou University of Thessaly</a:t>
            </a:r>
            <a:endParaRPr lang="sl-SI"/>
          </a:p>
        </p:txBody>
      </p:sp>
      <p:sp>
        <p:nvSpPr>
          <p:cNvPr id="5" name="Θέση αριθμού διαφάνειας 4"/>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Κενό">
    <p:spTree>
      <p:nvGrpSpPr>
        <p:cNvPr id="1" name=""/>
        <p:cNvGrpSpPr/>
        <p:nvPr/>
      </p:nvGrpSpPr>
      <p:grpSpPr bwMode="auto">
        <a:xfrm>
          <a:off x="0" y="0"/>
          <a:ext cx="0" cy="0"/>
          <a:chOff x="0" y="0"/>
          <a:chExt cx="0" cy="0"/>
        </a:xfrm>
      </p:grpSpPr>
      <p:sp>
        <p:nvSpPr>
          <p:cNvPr id="2" name="Θέση ημερομηνίας 1"/>
          <p:cNvSpPr>
            <a:spLocks noGrp="1"/>
          </p:cNvSpPr>
          <p:nvPr>
            <p:ph type="dt" sz="half" idx="10"/>
          </p:nvPr>
        </p:nvSpPr>
        <p:spPr bwMode="auto"/>
        <p:txBody>
          <a:bodyPr/>
          <a:lstStyle/>
          <a:p>
            <a:pPr>
              <a:defRPr/>
            </a:pPr>
            <a:fld id="{B3C23FFC-7256-43C1-8B2D-7D5F13B6AC3B}" type="datetime1">
              <a:rPr lang="el-GR"/>
              <a:t/>
            </a:fld>
            <a:endParaRPr lang="sl-SI"/>
          </a:p>
        </p:txBody>
      </p:sp>
      <p:sp>
        <p:nvSpPr>
          <p:cNvPr id="3" name="Θέση υποσέλιδου 2"/>
          <p:cNvSpPr>
            <a:spLocks noGrp="1"/>
          </p:cNvSpPr>
          <p:nvPr>
            <p:ph type="ftr" sz="quarter" idx="11"/>
          </p:nvPr>
        </p:nvSpPr>
        <p:spPr bwMode="auto"/>
        <p:txBody>
          <a:bodyPr/>
          <a:lstStyle/>
          <a:p>
            <a:pPr>
              <a:defRPr/>
            </a:pPr>
            <a:r>
              <a:rPr lang="en-US"/>
              <a:t>Maria Malliarou University of Thessaly</a:t>
            </a:r>
            <a:endParaRPr lang="sl-SI"/>
          </a:p>
        </p:txBody>
      </p:sp>
      <p:sp>
        <p:nvSpPr>
          <p:cNvPr id="4" name="Θέση αριθμού διαφάνειας 3"/>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Περιεχόμενο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Επεξεργασία στυλ υποδείγματος κειμένου</a:t>
            </a:r>
            <a:endParaRPr/>
          </a:p>
        </p:txBody>
      </p:sp>
      <p:sp>
        <p:nvSpPr>
          <p:cNvPr id="5" name="Θέση ημερομηνίας 4"/>
          <p:cNvSpPr>
            <a:spLocks noGrp="1"/>
          </p:cNvSpPr>
          <p:nvPr>
            <p:ph type="dt" sz="half" idx="10"/>
          </p:nvPr>
        </p:nvSpPr>
        <p:spPr bwMode="auto"/>
        <p:txBody>
          <a:bodyPr/>
          <a:lstStyle/>
          <a:p>
            <a:pPr>
              <a:defRPr/>
            </a:pPr>
            <a:fld id="{B3C23FFC-7256-43C1-8B2D-7D5F13B6AC3B}" type="datetime1">
              <a:rPr lang="el-GR"/>
              <a:t/>
            </a:fld>
            <a:endParaRPr lang="sl-SI"/>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sl-SI"/>
          </a:p>
        </p:txBody>
      </p:sp>
      <p:sp>
        <p:nvSpPr>
          <p:cNvPr id="7" name="Θέση αριθμού διαφάνειας 6"/>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Εικόνα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εικόνας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l-G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Επεξεργασία στυλ υποδείγματος κειμένου</a:t>
            </a:r>
            <a:endParaRPr/>
          </a:p>
        </p:txBody>
      </p:sp>
      <p:sp>
        <p:nvSpPr>
          <p:cNvPr id="5" name="Θέση ημερομηνίας 4"/>
          <p:cNvSpPr>
            <a:spLocks noGrp="1"/>
          </p:cNvSpPr>
          <p:nvPr>
            <p:ph type="dt" sz="half" idx="10"/>
          </p:nvPr>
        </p:nvSpPr>
        <p:spPr bwMode="auto"/>
        <p:txBody>
          <a:bodyPr/>
          <a:lstStyle/>
          <a:p>
            <a:pPr>
              <a:defRPr/>
            </a:pPr>
            <a:fld id="{B3C23FFC-7256-43C1-8B2D-7D5F13B6AC3B}" type="datetime1">
              <a:rPr lang="el-GR"/>
              <a:t/>
            </a:fld>
            <a:endParaRPr lang="sl-SI"/>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sl-SI"/>
          </a:p>
        </p:txBody>
      </p:sp>
      <p:sp>
        <p:nvSpPr>
          <p:cNvPr id="7" name="Θέση αριθμού διαφάνειας 6"/>
          <p:cNvSpPr>
            <a:spLocks noGrp="1"/>
          </p:cNvSpPr>
          <p:nvPr>
            <p:ph type="sldNum" sz="quarter" idx="12"/>
          </p:nvPr>
        </p:nvSpPr>
        <p:spPr bwMode="auto"/>
        <p:txBody>
          <a:bodyPr/>
          <a:lstStyle/>
          <a:p>
            <a:pPr>
              <a:defRPr/>
            </a:pPr>
            <a:fld id="{9022841B-CFFF-4E87-8DE3-B949DBE09638}" type="slidenum">
              <a:rPr lang="sl-SI"/>
              <a:t/>
            </a:fld>
            <a:endParaRPr lang="sl-SI"/>
          </a:p>
        </p:txBody>
      </p:sp>
    </p:spTree>
  </p:cSld>
  <p:clrMapOvr>
    <a:masterClrMapping/>
  </p:clrMapOvr>
  <p:hf dt="0" ftr="1" hdr="0" sldNum="0"/>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Θέση τίτλου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7B2EDC-8086-49BE-B079-3CCA32A092E5}" type="datetime1">
              <a:rPr lang="el-GR"/>
              <a:t/>
            </a:fld>
            <a:endParaRPr lang="el-GR"/>
          </a:p>
        </p:txBody>
      </p:sp>
      <p:sp>
        <p:nvSpPr>
          <p:cNvPr id="5" name="Θέση υποσέλιδου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Maria Malliarou University of Thessaly</a:t>
            </a:r>
            <a:endParaRPr lang="el-GR"/>
          </a:p>
        </p:txBody>
      </p:sp>
      <p:sp>
        <p:nvSpPr>
          <p:cNvPr id="6" name="Θέση αριθμού διαφάνειας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91B0B-F77C-4BDA-9906-CEDE4214D95D}" type="slidenum">
              <a:rPr lang="el-GR"/>
              <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1" hdr="0" sldNum="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Θέση τίτλου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7B2EDC-8086-49BE-B079-3CCA32A092E5}" type="datetime1">
              <a:rPr lang="el-GR"/>
              <a:t/>
            </a:fld>
            <a:endParaRPr lang="el-GR"/>
          </a:p>
        </p:txBody>
      </p:sp>
      <p:sp>
        <p:nvSpPr>
          <p:cNvPr id="5" name="Θέση υποσέλιδου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Maria Malliarou University of Thessaly</a:t>
            </a:r>
            <a:endParaRPr lang="el-GR"/>
          </a:p>
        </p:txBody>
      </p:sp>
      <p:sp>
        <p:nvSpPr>
          <p:cNvPr id="6" name="Θέση αριθμού διαφάνειας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91B0B-F77C-4BDA-9906-CEDE4214D95D}" type="slidenum">
              <a:rPr lang="el-GR"/>
              <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1" hdr="0" sldNum="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 Id="rId3"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 Id="rId3"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jpg"/><Relationship Id="rId3"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microsoft.com/office/2007/relationships/media" Target="../media/display8image9"/><Relationship Id="rId4" Type="http://schemas.openxmlformats.org/officeDocument/2006/relationships/video" Target="display8image9"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diagramData" Target="../diagrams/data1.xml" /><Relationship Id="rId5" Type="http://schemas.microsoft.com/office/2007/relationships/diagramDrawing" Target="../diagrams/drawing1.xml" /><Relationship Id="rId6" Type="http://schemas.openxmlformats.org/officeDocument/2006/relationships/diagramColors" Target="../diagrams/colors1.xml" /><Relationship Id="rId7" Type="http://schemas.openxmlformats.org/officeDocument/2006/relationships/diagramLayout" Target="../diagrams/layout1.xml" /><Relationship Id="rId8" Type="http://schemas.openxmlformats.org/officeDocument/2006/relationships/diagramQuickStyle" Target="../diagrams/quickStyle1.xml" /></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diagramData" Target="../diagrams/data2.xml" /><Relationship Id="rId5" Type="http://schemas.microsoft.com/office/2007/relationships/diagramDrawing" Target="../diagrams/drawing2.xml" /><Relationship Id="rId6" Type="http://schemas.openxmlformats.org/officeDocument/2006/relationships/diagramColors" Target="../diagrams/colors2.xml" /><Relationship Id="rId7" Type="http://schemas.openxmlformats.org/officeDocument/2006/relationships/diagramLayout" Target="../diagrams/layout2.xml" /><Relationship Id="rId8" Type="http://schemas.openxmlformats.org/officeDocument/2006/relationships/diagramQuickStyle" Target="../diagrams/quickStyle2.xml" /></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pic>
        <p:nvPicPr>
          <p:cNvPr id="7" name="Slika 6"/>
          <p:cNvPicPr>
            <a:picLocks noChangeAspect="1"/>
          </p:cNvPicPr>
          <p:nvPr/>
        </p:nvPicPr>
        <p:blipFill>
          <a:blip r:embed="rId2"/>
          <a:stretch/>
        </p:blipFill>
        <p:spPr bwMode="auto">
          <a:xfrm>
            <a:off x="8441603" y="5594833"/>
            <a:ext cx="3428663" cy="720019"/>
          </a:xfrm>
          <a:prstGeom prst="rect">
            <a:avLst/>
          </a:prstGeom>
        </p:spPr>
      </p:pic>
      <p:sp>
        <p:nvSpPr>
          <p:cNvPr id="10" name="Τίτλος 9"/>
          <p:cNvSpPr>
            <a:spLocks noGrp="1"/>
          </p:cNvSpPr>
          <p:nvPr>
            <p:ph type="title"/>
          </p:nvPr>
        </p:nvSpPr>
        <p:spPr bwMode="auto">
          <a:xfrm>
            <a:off x="536895" y="1057366"/>
            <a:ext cx="10414233" cy="1325563"/>
          </a:xfrm>
        </p:spPr>
        <p:txBody>
          <a:bodyPr>
            <a:normAutofit fontScale="90000"/>
          </a:bodyPr>
          <a:lstStyle/>
          <a:p>
            <a:pPr marL="114300" indent="0">
              <a:defRPr/>
            </a:pPr>
            <a:r>
              <a:rPr lang="en-US" b="1"/>
              <a:t>Module </a:t>
            </a:r>
            <a:r>
              <a:rPr lang="hr-HR" b="1"/>
              <a:t>2</a:t>
            </a:r>
            <a:r>
              <a:rPr lang="en-US" b="1"/>
              <a:t>. TELE-COMMUNICATION SKILLS</a:t>
            </a:r>
            <a:br>
              <a:rPr lang="en-US" b="1"/>
            </a:br>
            <a:br>
              <a:rPr lang="en-US" sz="4000"/>
            </a:br>
            <a:endParaRPr lang="el-GR"/>
          </a:p>
        </p:txBody>
      </p:sp>
      <p:pic>
        <p:nvPicPr>
          <p:cNvPr id="1026" name="Picture 2" descr="TELENURSING_LOGO_final"/>
          <p:cNvPicPr>
            <a:picLocks noChangeAspect="1" noChangeArrowheads="1"/>
          </p:cNvPicPr>
          <p:nvPr/>
        </p:nvPicPr>
        <p:blipFill>
          <a:blip r:embed="rId3"/>
          <a:stretch/>
        </p:blipFill>
        <p:spPr bwMode="auto">
          <a:xfrm>
            <a:off x="6355638" y="2474528"/>
            <a:ext cx="4739081" cy="24618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Rezervirano mjesto teksta 3"/>
          <p:cNvSpPr>
            <a:spLocks noGrp="1"/>
          </p:cNvSpPr>
          <p:nvPr>
            <p:ph type="body" idx="1"/>
          </p:nvPr>
        </p:nvSpPr>
        <p:spPr bwMode="auto">
          <a:xfrm>
            <a:off x="836676" y="976182"/>
            <a:ext cx="10515600" cy="4351338"/>
          </a:xfrm>
        </p:spPr>
        <p:txBody>
          <a:bodyPr>
            <a:normAutofit/>
          </a:bodyPr>
          <a:lstStyle/>
          <a:p>
            <a:pPr marL="0" indent="0">
              <a:buNone/>
              <a:defRPr/>
            </a:pPr>
            <a:r>
              <a:rPr lang="en-US" sz="2400" u="sng"/>
              <a:t>Cultural </a:t>
            </a:r>
            <a:r>
              <a:rPr lang="en-US" sz="2400" u="sng"/>
              <a:t>Challenges</a:t>
            </a:r>
            <a:r>
              <a:rPr lang="hr-HR" sz="2400" u="sng"/>
              <a:t>:</a:t>
            </a:r>
            <a:endParaRPr/>
          </a:p>
          <a:p>
            <a:pPr marL="0" indent="0">
              <a:buNone/>
              <a:defRPr/>
            </a:pPr>
            <a:endParaRPr lang="hr-HR" sz="2400" u="sng"/>
          </a:p>
          <a:p>
            <a:pPr marL="0" indent="0">
              <a:buNone/>
              <a:defRPr/>
            </a:pPr>
            <a:r>
              <a:rPr lang="en-US" sz="2000" b="1"/>
              <a:t>Language </a:t>
            </a:r>
            <a:r>
              <a:rPr lang="en-US" sz="2000" b="1"/>
              <a:t>Barriers</a:t>
            </a:r>
            <a:endParaRPr/>
          </a:p>
          <a:p>
            <a:pPr>
              <a:defRPr/>
            </a:pPr>
            <a:r>
              <a:rPr lang="en-US" sz="1800">
                <a:latin typeface="Calibri"/>
                <a:ea typeface="Century Gothic"/>
              </a:rPr>
              <a:t>Telenurses should have access to interpreter services when needed and use plain language when communicating with patients who may not be fluent in the language</a:t>
            </a:r>
            <a:endParaRPr lang="hr-HR" sz="1800" b="1"/>
          </a:p>
          <a:p>
            <a:pPr marL="0" indent="0">
              <a:buNone/>
              <a:defRPr/>
            </a:pPr>
            <a:r>
              <a:rPr lang="en-US" sz="2000" b="1"/>
              <a:t>Cultural Beliefs and Practices</a:t>
            </a:r>
            <a:endParaRPr/>
          </a:p>
          <a:p>
            <a:pPr marL="0" indent="0">
              <a:buNone/>
              <a:defRPr/>
            </a:pPr>
            <a:r>
              <a:rPr lang="en-US" sz="1800"/>
              <a:t>•</a:t>
            </a:r>
            <a:r>
              <a:rPr lang="hr-HR" sz="1800"/>
              <a:t> </a:t>
            </a:r>
            <a:r>
              <a:rPr lang="en-US" sz="1800"/>
              <a:t>Cultural beliefs and practices can influence health behaviors and treatment preferences. Telenurses need to be aware of these factors to provide culturally sensitive care.</a:t>
            </a:r>
            <a:endParaRPr/>
          </a:p>
          <a:p>
            <a:pPr marL="0" indent="0">
              <a:buNone/>
              <a:defRPr/>
            </a:pPr>
            <a:r>
              <a:rPr lang="en-US" sz="2000" b="1"/>
              <a:t>Non-Verbal Communication</a:t>
            </a:r>
            <a:endParaRPr/>
          </a:p>
          <a:p>
            <a:pPr marL="0" indent="0">
              <a:buNone/>
              <a:defRPr/>
            </a:pPr>
            <a:r>
              <a:rPr lang="en-US" sz="1800"/>
              <a:t>•</a:t>
            </a:r>
            <a:r>
              <a:rPr lang="hr-HR" sz="1800"/>
              <a:t> </a:t>
            </a:r>
            <a:r>
              <a:rPr lang="en-US" sz="1800"/>
              <a:t>Different cultures may interpret non-verbal cues differently</a:t>
            </a:r>
            <a:endParaRPr/>
          </a:p>
          <a:p>
            <a:pPr marL="0" indent="0">
              <a:buNone/>
              <a:defRPr/>
            </a:pPr>
            <a:r>
              <a:rPr lang="en-US" sz="1800"/>
              <a:t>•</a:t>
            </a:r>
            <a:r>
              <a:rPr lang="hr-HR" sz="1800"/>
              <a:t> </a:t>
            </a:r>
            <a:r>
              <a:rPr lang="en-US" sz="1800"/>
              <a:t>Telenurses should be cautious about misinterpretations and ask for clarification when necessary</a:t>
            </a:r>
            <a:endParaRPr/>
          </a:p>
          <a:p>
            <a:pPr marL="0" indent="0">
              <a:buNone/>
              <a:defRPr/>
            </a:pPr>
            <a:endParaRPr lang="hr-H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Rezervirano mjesto teksta 3"/>
          <p:cNvSpPr>
            <a:spLocks noGrp="1"/>
          </p:cNvSpPr>
          <p:nvPr>
            <p:ph type="body" idx="1"/>
          </p:nvPr>
        </p:nvSpPr>
        <p:spPr bwMode="auto">
          <a:xfrm>
            <a:off x="836676" y="976182"/>
            <a:ext cx="10515600" cy="4351338"/>
          </a:xfrm>
        </p:spPr>
        <p:txBody>
          <a:bodyPr>
            <a:normAutofit/>
          </a:bodyPr>
          <a:lstStyle/>
          <a:p>
            <a:pPr marL="0" indent="0">
              <a:buNone/>
              <a:defRPr/>
            </a:pPr>
            <a:r>
              <a:rPr lang="hr-HR" sz="2400" u="sng"/>
              <a:t>Socioeconomic Challenges:</a:t>
            </a:r>
            <a:endParaRPr/>
          </a:p>
          <a:p>
            <a:pPr marL="0" indent="0">
              <a:buNone/>
              <a:defRPr/>
            </a:pPr>
            <a:endParaRPr lang="hr-HR" sz="2400" u="sng"/>
          </a:p>
          <a:p>
            <a:pPr marL="0" indent="0">
              <a:buNone/>
              <a:defRPr/>
            </a:pPr>
            <a:r>
              <a:rPr lang="en-US" sz="2000"/>
              <a:t>Access to Technology:</a:t>
            </a:r>
            <a:endParaRPr/>
          </a:p>
          <a:p>
            <a:pPr marL="0" indent="0">
              <a:buNone/>
              <a:defRPr/>
            </a:pPr>
            <a:r>
              <a:rPr lang="en-US" sz="2000"/>
              <a:t>•</a:t>
            </a:r>
            <a:r>
              <a:rPr lang="hr-HR" sz="2000"/>
              <a:t> </a:t>
            </a:r>
            <a:r>
              <a:rPr lang="en-US" sz="1800"/>
              <a:t>Telenurses should be aware of these disparities and collaborate with patients to find solutions, such as alternative communication methods or community resources</a:t>
            </a:r>
            <a:endParaRPr/>
          </a:p>
          <a:p>
            <a:pPr marL="0" indent="0">
              <a:buNone/>
              <a:defRPr/>
            </a:pPr>
            <a:r>
              <a:rPr lang="en-US" sz="2000"/>
              <a:t>Health Insurance and Affordability:</a:t>
            </a:r>
            <a:endParaRPr/>
          </a:p>
          <a:p>
            <a:pPr marL="0" indent="0">
              <a:buNone/>
              <a:defRPr/>
            </a:pPr>
            <a:r>
              <a:rPr lang="en-US" sz="2000"/>
              <a:t>•</a:t>
            </a:r>
            <a:r>
              <a:rPr lang="hr-HR" sz="2000"/>
              <a:t> </a:t>
            </a:r>
            <a:r>
              <a:rPr lang="en-US" sz="1800"/>
              <a:t>Telenurses should provide information on available resources, government assistance programs, and low-cost healthcare options to help patients access necessary care</a:t>
            </a:r>
            <a:endParaRPr/>
          </a:p>
          <a:p>
            <a:pPr marL="0" indent="0">
              <a:buNone/>
              <a:defRPr/>
            </a:pPr>
            <a:r>
              <a:rPr lang="en-US" sz="2000"/>
              <a:t>Health Literacy:</a:t>
            </a:r>
            <a:endParaRPr/>
          </a:p>
          <a:p>
            <a:pPr marL="0" indent="0">
              <a:buNone/>
              <a:defRPr/>
            </a:pPr>
            <a:r>
              <a:rPr lang="en-US" sz="2000"/>
              <a:t>•</a:t>
            </a:r>
            <a:r>
              <a:rPr lang="hr-HR" sz="2000"/>
              <a:t> </a:t>
            </a:r>
            <a:r>
              <a:rPr lang="en-US" sz="1800"/>
              <a:t>Telenurses should use plain language, visual aids, and repeat important information to ensure comprehension</a:t>
            </a:r>
            <a:endParaRPr/>
          </a:p>
          <a:p>
            <a:pPr marL="0" indent="0">
              <a:buNone/>
              <a:defRPr/>
            </a:pPr>
            <a:endParaRPr lang="hr-H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Rezervirano mjesto teksta 3"/>
          <p:cNvSpPr>
            <a:spLocks noGrp="1"/>
          </p:cNvSpPr>
          <p:nvPr>
            <p:ph type="body" idx="1"/>
          </p:nvPr>
        </p:nvSpPr>
        <p:spPr bwMode="auto">
          <a:xfrm>
            <a:off x="836676" y="976182"/>
            <a:ext cx="10515600" cy="4351338"/>
          </a:xfrm>
        </p:spPr>
        <p:txBody>
          <a:bodyPr>
            <a:normAutofit/>
          </a:bodyPr>
          <a:lstStyle/>
          <a:p>
            <a:pPr marL="0" indent="0">
              <a:buNone/>
              <a:defRPr/>
            </a:pPr>
            <a:r>
              <a:rPr lang="en-US" sz="2400" u="sng"/>
              <a:t>Strategies for overcoming telenursing communication challenges</a:t>
            </a:r>
            <a:r>
              <a:rPr lang="hr-HR" sz="2400" u="sng"/>
              <a:t>:</a:t>
            </a:r>
            <a:endParaRPr/>
          </a:p>
          <a:p>
            <a:pPr marL="0" lvl="0" indent="0" algn="just">
              <a:lnSpc>
                <a:spcPct val="100000"/>
              </a:lnSpc>
              <a:spcAft>
                <a:spcPts val="800"/>
              </a:spcAft>
              <a:buNone/>
              <a:tabLst>
                <a:tab pos="457200" algn="l"/>
              </a:tabLst>
              <a:defRPr/>
            </a:pPr>
            <a:r>
              <a:rPr lang="en-US" sz="2400" i="1"/>
              <a:t>1.	Using Plain Language and Avoiding Medical Jargon</a:t>
            </a:r>
            <a:endParaRPr/>
          </a:p>
          <a:p>
            <a:pPr marL="0" lvl="0" indent="0" algn="just">
              <a:lnSpc>
                <a:spcPct val="100000"/>
              </a:lnSpc>
              <a:spcAft>
                <a:spcPts val="800"/>
              </a:spcAft>
              <a:buNone/>
              <a:tabLst>
                <a:tab pos="457200" algn="l"/>
              </a:tabLst>
              <a:defRPr/>
            </a:pPr>
            <a:r>
              <a:rPr lang="en-US" sz="2400" i="1"/>
              <a:t>2.	Active Listening Skills</a:t>
            </a:r>
            <a:endParaRPr/>
          </a:p>
          <a:p>
            <a:pPr marL="0" lvl="0" indent="0" algn="just">
              <a:lnSpc>
                <a:spcPct val="100000"/>
              </a:lnSpc>
              <a:spcAft>
                <a:spcPts val="800"/>
              </a:spcAft>
              <a:buNone/>
              <a:tabLst>
                <a:tab pos="457200" algn="l"/>
              </a:tabLst>
              <a:defRPr/>
            </a:pPr>
            <a:r>
              <a:rPr lang="en-US" sz="2400" i="1"/>
              <a:t>3.	Building Rapport and Trust Remotely</a:t>
            </a:r>
            <a:endParaRPr/>
          </a:p>
          <a:p>
            <a:pPr marL="0" lvl="0" indent="0" algn="just">
              <a:lnSpc>
                <a:spcPct val="100000"/>
              </a:lnSpc>
              <a:spcAft>
                <a:spcPts val="800"/>
              </a:spcAft>
              <a:buNone/>
              <a:tabLst>
                <a:tab pos="457200" algn="l"/>
              </a:tabLst>
              <a:defRPr/>
            </a:pPr>
            <a:r>
              <a:rPr lang="en-US" sz="2400" i="1"/>
              <a:t>4.	Ensuring Patient Privacy and Confidentiality</a:t>
            </a:r>
            <a:endParaRPr/>
          </a:p>
          <a:p>
            <a:pPr marL="0" lvl="0" indent="0" algn="just">
              <a:lnSpc>
                <a:spcPct val="100000"/>
              </a:lnSpc>
              <a:spcAft>
                <a:spcPts val="800"/>
              </a:spcAft>
              <a:buNone/>
              <a:tabLst>
                <a:tab pos="457200" algn="l"/>
              </a:tabLst>
              <a:defRPr/>
            </a:pPr>
            <a:r>
              <a:rPr lang="en-US" sz="2400" i="1"/>
              <a:t>5.	Providing Clear Instructions for Using Telehealth Tools</a:t>
            </a:r>
            <a:endParaRPr lang="hr-HR" sz="2400" i="1"/>
          </a:p>
          <a:p>
            <a:pPr marL="0" indent="0">
              <a:buNone/>
              <a:defRPr/>
            </a:pPr>
            <a:endParaRPr lang="hr-H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p:txBody>
          <a:bodyPr>
            <a:normAutofit/>
          </a:bodyPr>
          <a:lstStyle/>
          <a:p>
            <a:pPr algn="just">
              <a:defRPr/>
            </a:pPr>
            <a:r>
              <a:rPr lang="en-US" sz="4800">
                <a:solidFill>
                  <a:schemeClr val="bg1"/>
                </a:solidFill>
              </a:rPr>
              <a:t> </a:t>
            </a:r>
            <a:endParaRPr lang="en-US" sz="4800" b="1">
              <a:solidFill>
                <a:schemeClr val="bg1"/>
              </a:solidFill>
            </a:endParaRP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19078" y="-47695"/>
            <a:ext cx="1514637" cy="786824"/>
          </a:xfrm>
          <a:prstGeom prst="rect">
            <a:avLst/>
          </a:prstGeom>
          <a:noFill/>
          <a:ln>
            <a:noFill/>
          </a:ln>
        </p:spPr>
      </p:pic>
      <p:sp>
        <p:nvSpPr>
          <p:cNvPr id="4" name="Rectangle 19"/>
          <p:cNvSpPr/>
          <p:nvPr/>
        </p:nvSpPr>
        <p:spPr bwMode="auto">
          <a:xfrm>
            <a:off x="657227" y="640490"/>
            <a:ext cx="10890113" cy="1662499"/>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r>
              <a:rPr lang="en-US" sz="3600" b="1" i="0" u="none" strike="noStrike" cap="none" spc="0">
                <a:ln>
                  <a:noFill/>
                </a:ln>
                <a:solidFill>
                  <a:srgbClr val="FFFFFF"/>
                </a:solidFill>
                <a:latin typeface="Calibri"/>
                <a:cs typeface="Arial"/>
              </a:rPr>
              <a:t>2.3 SAFETY AND PRIVACY IN TELENURSING</a:t>
            </a:r>
            <a:br>
              <a:rPr lang="hr-HR" sz="4300" b="1" i="0" u="none" strike="noStrike" cap="none" spc="0">
                <a:ln>
                  <a:noFill/>
                </a:ln>
                <a:solidFill>
                  <a:srgbClr val="FFFFFF"/>
                </a:solidFill>
                <a:latin typeface="Calibri"/>
                <a:cs typeface="Arial"/>
              </a:rPr>
            </a:br>
            <a:endParaRPr lang="en-US"/>
          </a:p>
        </p:txBody>
      </p:sp>
      <p:sp>
        <p:nvSpPr>
          <p:cNvPr id="7" name="Rezervirano mjesto sadržaja 6"/>
          <p:cNvSpPr>
            <a:spLocks noGrp="1"/>
          </p:cNvSpPr>
          <p:nvPr>
            <p:ph idx="1"/>
          </p:nvPr>
        </p:nvSpPr>
        <p:spPr bwMode="auto">
          <a:xfrm>
            <a:off x="1047885" y="2355121"/>
            <a:ext cx="10515600" cy="4351338"/>
          </a:xfrm>
        </p:spPr>
        <p:txBody>
          <a:bodyPr>
            <a:normAutofit/>
          </a:bodyPr>
          <a:lstStyle/>
          <a:p>
            <a:pPr marL="0" indent="0">
              <a:buNone/>
              <a:defRPr/>
            </a:pPr>
            <a:r>
              <a:rPr lang="en-US" sz="2000"/>
              <a:t>The challenges and impacts related to telehealth security and privacy can be categorized into three key factors: environmental factors, technology factors, and operational factors. </a:t>
            </a:r>
            <a:endParaRPr lang="hr-HR" sz="2000"/>
          </a:p>
          <a:p>
            <a:pPr marL="342900" lvl="0" indent="-342900" algn="just">
              <a:lnSpc>
                <a:spcPct val="107000"/>
              </a:lnSpc>
              <a:spcAft>
                <a:spcPts val="800"/>
              </a:spcAft>
              <a:buFont typeface="+mj-lt"/>
              <a:buAutoNum type="arabicPeriod"/>
              <a:tabLst>
                <a:tab pos="457200" algn="l"/>
              </a:tabLst>
              <a:defRPr/>
            </a:pPr>
            <a:r>
              <a:rPr lang="en-US" sz="1800" b="1">
                <a:latin typeface="Calibri"/>
                <a:ea typeface="Century Gothic"/>
                <a:cs typeface="Times New Roman"/>
              </a:rPr>
              <a:t>Environmental Factors:</a:t>
            </a:r>
            <a:r>
              <a:rPr lang="en-US" sz="1800">
                <a:latin typeface="Calibri"/>
                <a:ea typeface="Century Gothic"/>
                <a:cs typeface="Times New Roman"/>
              </a:rPr>
              <a:t> These encompass an individual's surroundings, living conditions, and social connections, all of which can have direct or indirect implications for privacy and security. </a:t>
            </a:r>
            <a:endParaRPr/>
          </a:p>
          <a:p>
            <a:pPr marL="342900" lvl="0" indent="-342900" algn="just">
              <a:lnSpc>
                <a:spcPct val="107000"/>
              </a:lnSpc>
              <a:spcAft>
                <a:spcPts val="800"/>
              </a:spcAft>
              <a:buFont typeface="+mj-lt"/>
              <a:buAutoNum type="arabicPeriod"/>
              <a:tabLst>
                <a:tab pos="457200" algn="l"/>
              </a:tabLst>
              <a:defRPr/>
            </a:pPr>
            <a:r>
              <a:rPr lang="en-US" sz="1800" b="1">
                <a:latin typeface="Calibri"/>
                <a:ea typeface="Century Gothic"/>
                <a:cs typeface="Times New Roman"/>
              </a:rPr>
              <a:t>Technology Factors:</a:t>
            </a:r>
            <a:r>
              <a:rPr lang="en-US" sz="1800">
                <a:latin typeface="Calibri"/>
                <a:ea typeface="Century Gothic"/>
                <a:cs typeface="Times New Roman"/>
              </a:rPr>
              <a:t> These factors encompass various data security issues, such as the potential for hacking during video visits, limited access to the internet and technology, the absence of digital devices, reliance on cellular data or public Wi-Fi, and insufficient digital literacy. </a:t>
            </a:r>
            <a:endParaRPr/>
          </a:p>
          <a:p>
            <a:pPr marL="342900" lvl="0" indent="-342900" algn="just">
              <a:lnSpc>
                <a:spcPct val="107000"/>
              </a:lnSpc>
              <a:spcAft>
                <a:spcPts val="800"/>
              </a:spcAft>
              <a:buFont typeface="+mj-lt"/>
              <a:buAutoNum type="arabicPeriod"/>
              <a:tabLst>
                <a:tab pos="457200" algn="l"/>
              </a:tabLst>
              <a:defRPr/>
            </a:pPr>
            <a:r>
              <a:rPr lang="en-US" sz="1800" b="1">
                <a:latin typeface="Calibri"/>
                <a:ea typeface="Century Gothic"/>
                <a:cs typeface="Times New Roman"/>
              </a:rPr>
              <a:t>Operational Factors:</a:t>
            </a:r>
            <a:r>
              <a:rPr lang="en-US" sz="1800">
                <a:latin typeface="Calibri"/>
                <a:ea typeface="Century Gothic"/>
                <a:cs typeface="Times New Roman"/>
              </a:rPr>
              <a:t> These factors involve aspects such as reimbursement for telehealth services, monitoring payer denials for services, ensuring that telehealth technology is accessible to all patients, and providing adequate training and education for staff and providers. </a:t>
            </a: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Rezervirano mjesto teksta 3"/>
          <p:cNvSpPr>
            <a:spLocks noGrp="1"/>
          </p:cNvSpPr>
          <p:nvPr>
            <p:ph type="body" idx="1"/>
          </p:nvPr>
        </p:nvSpPr>
        <p:spPr bwMode="auto">
          <a:xfrm>
            <a:off x="767408" y="852305"/>
            <a:ext cx="10515600" cy="5261130"/>
          </a:xfrm>
        </p:spPr>
        <p:txBody>
          <a:bodyPr>
            <a:normAutofit/>
          </a:bodyPr>
          <a:lstStyle/>
          <a:p>
            <a:pPr marL="0" indent="0">
              <a:buNone/>
              <a:defRPr/>
            </a:pPr>
            <a:r>
              <a:rPr lang="en-US" b="1"/>
              <a:t>Best Practices for Telehealth Privacy and Security</a:t>
            </a:r>
            <a:endParaRPr/>
          </a:p>
          <a:p>
            <a:pPr>
              <a:defRPr/>
            </a:pPr>
            <a:r>
              <a:rPr lang="en-US" sz="2200"/>
              <a:t>Developing best practices for telehealth privacy and security requires a comprehensive approach that addresses environmental, technology, and operational factors.</a:t>
            </a:r>
            <a:endParaRPr lang="hr-HR" sz="2200"/>
          </a:p>
          <a:p>
            <a:pPr>
              <a:defRPr/>
            </a:pPr>
            <a:r>
              <a:rPr lang="en-US" sz="2200"/>
              <a:t>Best Practices for Telehealth Privacy and Security</a:t>
            </a:r>
            <a:r>
              <a:rPr lang="hr-HR" sz="2200"/>
              <a:t>: </a:t>
            </a:r>
            <a:endParaRPr lang="en-US" sz="2200"/>
          </a:p>
          <a:p>
            <a:pPr marL="457200" lvl="1" indent="0">
              <a:buNone/>
              <a:defRPr/>
            </a:pPr>
            <a:r>
              <a:rPr lang="en-US" sz="2000" i="1"/>
              <a:t>Protecting Patients' Telehealth Privacy</a:t>
            </a:r>
            <a:endParaRPr/>
          </a:p>
          <a:p>
            <a:pPr marL="457200" lvl="1" indent="0">
              <a:buNone/>
              <a:defRPr/>
            </a:pPr>
            <a:r>
              <a:rPr lang="en-US" sz="2000" i="1"/>
              <a:t>Sharing Secured Information Online</a:t>
            </a:r>
            <a:endParaRPr/>
          </a:p>
          <a:p>
            <a:pPr marL="457200" lvl="1" indent="0">
              <a:buNone/>
              <a:defRPr/>
            </a:pPr>
            <a:r>
              <a:rPr lang="en-US" sz="2000" i="1"/>
              <a:t>Building Privacy and Security Standards</a:t>
            </a:r>
            <a:endParaRPr/>
          </a:p>
          <a:p>
            <a:pPr marL="457200" lvl="1" indent="0">
              <a:buNone/>
              <a:defRPr/>
            </a:pPr>
            <a:r>
              <a:rPr lang="en-US" sz="2000" i="1"/>
              <a:t>Ensuring Reimbursement for Telehealth Services</a:t>
            </a:r>
            <a:endParaRPr lang="hr-HR" sz="2000" i="1"/>
          </a:p>
          <a:p>
            <a:pPr algn="just">
              <a:lnSpc>
                <a:spcPct val="107000"/>
              </a:lnSpc>
              <a:spcAft>
                <a:spcPts val="800"/>
              </a:spcAft>
              <a:defRPr/>
            </a:pPr>
            <a:r>
              <a:rPr lang="en-US" sz="2200">
                <a:latin typeface="Calibri"/>
                <a:ea typeface="Century Gothic"/>
                <a:cs typeface="Times New Roman"/>
              </a:rPr>
              <a:t>As telehealth continues to evolve, health information professionals must address technology, digital literacy, and accessibility issues to ensure the successful and secure use of telehealth services for both patients and providers. Implementing best practice guidelines and policies is essential to meet the needs of all stakeholders effectively.</a:t>
            </a:r>
            <a:endParaRPr lang="hr-HR" sz="2200">
              <a:latin typeface="Century Gothic"/>
              <a:ea typeface="Century Gothic"/>
              <a:cs typeface="Times New Roman"/>
            </a:endParaRPr>
          </a:p>
          <a:p>
            <a:pPr marL="0" indent="0">
              <a:buNone/>
              <a:defRPr/>
            </a:pPr>
            <a:endParaRPr lang="hr-HR"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Rezervirano mjesto teksta 3"/>
          <p:cNvSpPr>
            <a:spLocks noGrp="1"/>
          </p:cNvSpPr>
          <p:nvPr>
            <p:ph type="body" idx="1"/>
          </p:nvPr>
        </p:nvSpPr>
        <p:spPr bwMode="auto">
          <a:xfrm>
            <a:off x="767408" y="852305"/>
            <a:ext cx="10515600" cy="5261130"/>
          </a:xfrm>
        </p:spPr>
        <p:txBody>
          <a:bodyPr>
            <a:normAutofit/>
          </a:bodyPr>
          <a:lstStyle/>
          <a:p>
            <a:pPr marL="0" indent="0">
              <a:buNone/>
              <a:defRPr/>
            </a:pPr>
            <a:r>
              <a:rPr lang="en-US" b="1"/>
              <a:t>The Importance of Informed Consent in Telenursing</a:t>
            </a:r>
            <a:endParaRPr lang="hr-HR" b="1"/>
          </a:p>
          <a:p>
            <a:pPr>
              <a:defRPr/>
            </a:pPr>
            <a:r>
              <a:rPr lang="en-US" sz="2200"/>
              <a:t>Informed consent, in the context of telenursing, is of paramount importance, and here's why:</a:t>
            </a:r>
            <a:endParaRPr/>
          </a:p>
          <a:p>
            <a:pPr lvl="1">
              <a:defRPr/>
            </a:pPr>
            <a:r>
              <a:rPr lang="en-US" sz="1800" i="1" u="sng"/>
              <a:t>Respect for Patient Autonomy</a:t>
            </a:r>
            <a:endParaRPr lang="hr-HR" sz="1800"/>
          </a:p>
          <a:p>
            <a:pPr lvl="1">
              <a:defRPr/>
            </a:pPr>
            <a:r>
              <a:rPr lang="en-US" sz="1800" i="1" u="sng"/>
              <a:t>Understanding of the Process</a:t>
            </a:r>
            <a:endParaRPr lang="hr-HR" sz="1800"/>
          </a:p>
          <a:p>
            <a:pPr lvl="1">
              <a:defRPr/>
            </a:pPr>
            <a:r>
              <a:rPr lang="en-US" sz="1800" i="1" u="sng"/>
              <a:t>Disclosure of Risks and Benefit</a:t>
            </a:r>
            <a:r>
              <a:rPr lang="hr-HR" sz="1800" i="1" u="sng"/>
              <a:t>s</a:t>
            </a:r>
            <a:endParaRPr lang="hr-HR" sz="1800"/>
          </a:p>
          <a:p>
            <a:pPr lvl="1">
              <a:defRPr/>
            </a:pPr>
            <a:r>
              <a:rPr lang="en-US" sz="1800" i="1" u="sng"/>
              <a:t>Protection of Privacy and Confidentiality</a:t>
            </a:r>
            <a:endParaRPr lang="hr-HR" sz="1800" i="1" u="sng"/>
          </a:p>
          <a:p>
            <a:pPr lvl="1">
              <a:defRPr/>
            </a:pPr>
            <a:r>
              <a:rPr lang="en-US" sz="1800" i="1" u="sng"/>
              <a:t>Legal and Ethical Compliance</a:t>
            </a:r>
            <a:endParaRPr lang="hr-HR" sz="1800" i="1" u="sng"/>
          </a:p>
          <a:p>
            <a:pPr lvl="1">
              <a:defRPr/>
            </a:pPr>
            <a:r>
              <a:rPr lang="en-US" sz="1800" i="1" u="sng"/>
              <a:t>Quality of Care</a:t>
            </a:r>
            <a:endParaRPr lang="hr-HR" sz="1800" i="1" u="sng"/>
          </a:p>
          <a:p>
            <a:pPr lvl="1">
              <a:defRPr/>
            </a:pPr>
            <a:r>
              <a:rPr lang="en-US" sz="1800" i="1" u="sng"/>
              <a:t>Documentation and Accountability</a:t>
            </a:r>
            <a:endParaRPr lang="hr-HR" sz="1800" i="1" u="sng"/>
          </a:p>
          <a:p>
            <a:pPr>
              <a:defRPr/>
            </a:pPr>
            <a:r>
              <a:rPr lang="en-US" sz="2200" i="1"/>
              <a:t>I</a:t>
            </a:r>
            <a:r>
              <a:rPr lang="en-US" sz="2200" i="1"/>
              <a:t>nformed </a:t>
            </a:r>
            <a:r>
              <a:rPr lang="en-US" sz="2200" i="1"/>
              <a:t>consent in telenursing is not merely a procedural formality; it is a fundamental ethical and legal practice that upholds patient autonomy, fosters transparency, ensures privacy and security, and enhances the quality of care delivered through telehealth technology.</a:t>
            </a:r>
            <a:endParaRPr lang="hr-HR" sz="2200" i="1"/>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p:txBody>
          <a:bodyPr>
            <a:normAutofit/>
          </a:bodyPr>
          <a:lstStyle/>
          <a:p>
            <a:pPr algn="just">
              <a:defRPr/>
            </a:pPr>
            <a:r>
              <a:rPr lang="en-US" sz="4800">
                <a:solidFill>
                  <a:schemeClr val="bg1"/>
                </a:solidFill>
              </a:rPr>
              <a:t> </a:t>
            </a:r>
            <a:endParaRPr lang="en-US" sz="4800" b="1">
              <a:solidFill>
                <a:schemeClr val="bg1"/>
              </a:solidFill>
            </a:endParaRP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19078" y="-47695"/>
            <a:ext cx="1514637" cy="786824"/>
          </a:xfrm>
          <a:prstGeom prst="rect">
            <a:avLst/>
          </a:prstGeom>
          <a:noFill/>
          <a:ln>
            <a:noFill/>
          </a:ln>
        </p:spPr>
      </p:pic>
      <p:sp>
        <p:nvSpPr>
          <p:cNvPr id="4" name="Rectangle 19"/>
          <p:cNvSpPr/>
          <p:nvPr/>
        </p:nvSpPr>
        <p:spPr bwMode="auto">
          <a:xfrm>
            <a:off x="657227" y="640490"/>
            <a:ext cx="10890113" cy="1662499"/>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r>
              <a:rPr lang="en-US" sz="3600" b="1" i="0" u="none" strike="noStrike" cap="none" spc="0">
                <a:ln>
                  <a:noFill/>
                </a:ln>
                <a:solidFill>
                  <a:srgbClr val="FFFFFF"/>
                </a:solidFill>
                <a:latin typeface="Calibri"/>
                <a:cs typeface="Arial"/>
              </a:rPr>
              <a:t>2.</a:t>
            </a:r>
            <a:r>
              <a:rPr lang="hr-HR" sz="3600" b="1" i="0" u="none" strike="noStrike" cap="none" spc="0">
                <a:ln>
                  <a:noFill/>
                </a:ln>
                <a:solidFill>
                  <a:srgbClr val="FFFFFF"/>
                </a:solidFill>
                <a:latin typeface="Calibri"/>
                <a:cs typeface="Arial"/>
              </a:rPr>
              <a:t>4</a:t>
            </a:r>
            <a:r>
              <a:rPr lang="en-US" sz="3600" b="1" i="0" u="none" strike="noStrike" cap="none" spc="0">
                <a:ln>
                  <a:noFill/>
                </a:ln>
                <a:solidFill>
                  <a:srgbClr val="FFFFFF"/>
                </a:solidFill>
                <a:latin typeface="Calibri"/>
                <a:cs typeface="Arial"/>
              </a:rPr>
              <a:t>  TELE-TRIAGE</a:t>
            </a:r>
            <a:br>
              <a:rPr lang="hr-HR" sz="4300" b="1" i="0" u="none" strike="noStrike" cap="none" spc="0">
                <a:ln>
                  <a:noFill/>
                </a:ln>
                <a:solidFill>
                  <a:srgbClr val="FFFFFF"/>
                </a:solidFill>
                <a:latin typeface="Calibri"/>
                <a:cs typeface="Arial"/>
              </a:rPr>
            </a:br>
            <a:endParaRPr lang="en-US"/>
          </a:p>
        </p:txBody>
      </p:sp>
      <p:sp>
        <p:nvSpPr>
          <p:cNvPr id="7" name="Rezervirano mjesto sadržaja 6"/>
          <p:cNvSpPr>
            <a:spLocks noGrp="1"/>
          </p:cNvSpPr>
          <p:nvPr>
            <p:ph idx="1"/>
          </p:nvPr>
        </p:nvSpPr>
        <p:spPr bwMode="auto">
          <a:xfrm>
            <a:off x="1109089" y="2463843"/>
            <a:ext cx="10515600" cy="3708395"/>
          </a:xfrm>
        </p:spPr>
        <p:txBody>
          <a:bodyPr>
            <a:normAutofit/>
          </a:bodyPr>
          <a:lstStyle/>
          <a:p>
            <a:pPr>
              <a:defRPr/>
            </a:pPr>
            <a:r>
              <a:rPr lang="en-US" sz="2000"/>
              <a:t>Triage is the process of determining treatment priorities for patients based on the severity of their medical condition, with the goal of identifying patients with life-threatening conditions and providing them with timely medical care</a:t>
            </a:r>
            <a:endParaRPr/>
          </a:p>
          <a:p>
            <a:pPr>
              <a:defRPr/>
            </a:pPr>
            <a:r>
              <a:rPr lang="en-US" sz="2000"/>
              <a:t>The role of triage is to establish the patient's primary complaint, decide on the urgency of the patient's condition, assess the time to the start of the first physician examination, and initiate treatment.</a:t>
            </a:r>
            <a:endParaRPr/>
          </a:p>
          <a:p>
            <a:pPr>
              <a:defRPr/>
            </a:pPr>
            <a:r>
              <a:rPr lang="en-US" sz="2000"/>
              <a:t>Tele-triage is similar to traditional triage in an emergency department but uses technology that alters the live interaction between the patient and medical staff</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 name="Rezervirano mjesto teksta 3"/>
          <p:cNvSpPr>
            <a:spLocks noGrp="1"/>
          </p:cNvSpPr>
          <p:nvPr>
            <p:ph type="body" idx="1"/>
          </p:nvPr>
        </p:nvSpPr>
        <p:spPr bwMode="auto">
          <a:xfrm>
            <a:off x="911735" y="1021098"/>
            <a:ext cx="10515600" cy="4232879"/>
          </a:xfrm>
        </p:spPr>
        <p:txBody>
          <a:bodyPr>
            <a:normAutofit/>
          </a:bodyPr>
          <a:lstStyle/>
          <a:p>
            <a:pPr marL="457200" lvl="1" indent="0">
              <a:buNone/>
              <a:defRPr/>
            </a:pPr>
            <a:r>
              <a:rPr lang="en-US" sz="2000" b="1" i="1"/>
              <a:t>Tele-triage can be conducted in the following ways:</a:t>
            </a:r>
            <a:endParaRPr lang="hr-HR" sz="2000" b="1" i="1"/>
          </a:p>
          <a:p>
            <a:pPr marL="457200" lvl="1" indent="0">
              <a:buNone/>
              <a:defRPr/>
            </a:pPr>
            <a:endParaRPr lang="en-US" sz="2000" i="1"/>
          </a:p>
          <a:p>
            <a:pPr lvl="1">
              <a:defRPr/>
            </a:pPr>
            <a:r>
              <a:rPr lang="en-US" sz="1800" i="1"/>
              <a:t>Through a website or application where patients input their symptoms. Based on the provided information, the patient receives instructions on the next steps – whether it is necessary to go to the hospital or if visiting their family doctor is sufficient.</a:t>
            </a:r>
            <a:endParaRPr/>
          </a:p>
          <a:p>
            <a:pPr lvl="1">
              <a:defRPr/>
            </a:pPr>
            <a:r>
              <a:rPr lang="en-US" sz="1800" i="1"/>
              <a:t>Through a phone call or video call – the patient discusses their symptoms with medical staff via a phone call or video call. The medical staff guides them on further actions.</a:t>
            </a:r>
            <a:endParaRPr lang="hr-HR" sz="1800" i="1"/>
          </a:p>
          <a:p>
            <a:pPr lvl="1">
              <a:defRPr/>
            </a:pPr>
            <a:r>
              <a:rPr lang="en-US" sz="1800" i="1"/>
              <a:t>Every tele-triage should begin with the completion of a form on the website or through an application. After the medical staff assesses the urgency and condition of the patient, it can be further communicated through a phone call or video call.</a:t>
            </a:r>
            <a:endParaRPr/>
          </a:p>
          <a:p>
            <a:pPr lvl="1">
              <a:defRPr/>
            </a:pPr>
            <a:r>
              <a:rPr lang="en-US" sz="1800" i="1"/>
              <a:t>During the phone call or video call, medical staff should evaluate whether the patient requires further urgent medical care. In this form of communication, special attention should be paid to the patient's feelings and nonverbal communication, including breathing, gaze, hand movements, and body gestures. </a:t>
            </a:r>
            <a:endParaRPr/>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 name="Naslov 2"/>
          <p:cNvSpPr>
            <a:spLocks noGrp="1"/>
          </p:cNvSpPr>
          <p:nvPr>
            <p:ph type="title"/>
          </p:nvPr>
        </p:nvSpPr>
        <p:spPr bwMode="auto">
          <a:xfrm>
            <a:off x="916033" y="681037"/>
            <a:ext cx="10515600" cy="1325563"/>
          </a:xfrm>
        </p:spPr>
        <p:txBody>
          <a:bodyPr>
            <a:normAutofit fontScale="90000"/>
          </a:bodyPr>
          <a:lstStyle/>
          <a:p>
            <a:pPr>
              <a:defRPr/>
            </a:pPr>
            <a:r>
              <a:rPr lang="en-US" sz="2700" b="1"/>
              <a:t>Every tele-triage should follow a protocol and assess the urgency of the patient's condition during triage</a:t>
            </a:r>
            <a:br>
              <a:rPr lang="en-US"/>
            </a:br>
            <a:endParaRPr lang="hr-HR"/>
          </a:p>
        </p:txBody>
      </p:sp>
      <p:sp>
        <p:nvSpPr>
          <p:cNvPr id="4" name="Rezervirano mjesto teksta 3"/>
          <p:cNvSpPr>
            <a:spLocks noGrp="1"/>
          </p:cNvSpPr>
          <p:nvPr>
            <p:ph idx="1"/>
          </p:nvPr>
        </p:nvSpPr>
        <p:spPr bwMode="auto"/>
        <p:txBody>
          <a:bodyPr>
            <a:normAutofit/>
          </a:bodyPr>
          <a:lstStyle/>
          <a:p>
            <a:pPr lvl="1">
              <a:defRPr/>
            </a:pPr>
            <a:endParaRPr lang="en-US" sz="1800" i="1"/>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pic>
        <p:nvPicPr>
          <p:cNvPr id="2" name="Slika 1"/>
          <p:cNvPicPr>
            <a:picLocks noChangeAspect="1"/>
          </p:cNvPicPr>
          <p:nvPr/>
        </p:nvPicPr>
        <p:blipFill>
          <a:blip r:embed="rId4"/>
          <a:stretch/>
        </p:blipFill>
        <p:spPr bwMode="auto">
          <a:xfrm>
            <a:off x="4655840" y="1119626"/>
            <a:ext cx="3817403" cy="52386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 name="Naslov 2"/>
          <p:cNvSpPr>
            <a:spLocks noGrp="1"/>
          </p:cNvSpPr>
          <p:nvPr>
            <p:ph type="title"/>
          </p:nvPr>
        </p:nvSpPr>
        <p:spPr bwMode="auto">
          <a:xfrm>
            <a:off x="916033" y="681037"/>
            <a:ext cx="10515600" cy="1325563"/>
          </a:xfrm>
        </p:spPr>
        <p:txBody>
          <a:bodyPr>
            <a:normAutofit/>
          </a:bodyPr>
          <a:lstStyle/>
          <a:p>
            <a:pPr>
              <a:defRPr/>
            </a:pPr>
            <a:r>
              <a:rPr lang="en-US" sz="2700"/>
              <a:t>Questions that medical staff must ask during tele - triage</a:t>
            </a:r>
            <a:br>
              <a:rPr lang="en-US"/>
            </a:br>
            <a:endParaRPr lang="hr-HR"/>
          </a:p>
        </p:txBody>
      </p:sp>
      <p:sp>
        <p:nvSpPr>
          <p:cNvPr id="4" name="Rezervirano mjesto teksta 3"/>
          <p:cNvSpPr>
            <a:spLocks noGrp="1"/>
          </p:cNvSpPr>
          <p:nvPr>
            <p:ph idx="1"/>
          </p:nvPr>
        </p:nvSpPr>
        <p:spPr bwMode="auto"/>
        <p:txBody>
          <a:bodyPr>
            <a:normAutofit/>
          </a:bodyPr>
          <a:lstStyle/>
          <a:p>
            <a:pPr lvl="1">
              <a:defRPr/>
            </a:pPr>
            <a:endParaRPr lang="en-US" sz="1800" i="1"/>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pic>
        <p:nvPicPr>
          <p:cNvPr id="5" name="Slika 4"/>
          <p:cNvPicPr>
            <a:picLocks noChangeAspect="1"/>
          </p:cNvPicPr>
          <p:nvPr/>
        </p:nvPicPr>
        <p:blipFill>
          <a:blip r:embed="rId4"/>
          <a:stretch/>
        </p:blipFill>
        <p:spPr bwMode="auto">
          <a:xfrm>
            <a:off x="3071664" y="2006600"/>
            <a:ext cx="6459760" cy="329460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838200" y="1671315"/>
            <a:ext cx="10515600" cy="4351338"/>
          </a:xfrm>
        </p:spPr>
        <p:txBody>
          <a:bodyPr>
            <a:normAutofit/>
          </a:bodyPr>
          <a:lstStyle/>
          <a:p>
            <a:pPr algn="just">
              <a:defRPr/>
            </a:pPr>
            <a:r>
              <a:rPr lang="en-US"/>
              <a:t>The general aim of this course is to empower telenurses and healthcare practitioners with the knowledge and skills necessary to deliver effective and safe care through telehealth platforms. Participants will gain a deep understanding of communication strategies, the challenges and barriers associated with telehealth, and the vital aspects of patient assessment and monitoring in a remote setting. By addressing these core areas, this course aims to enhance the quality of care provided through telehealth services. </a:t>
            </a:r>
            <a:endParaRPr lang="el-GR"/>
          </a:p>
        </p:txBody>
      </p:sp>
      <p:pic>
        <p:nvPicPr>
          <p:cNvPr id="6" name="Picture 2" descr="TELENURSING_LOGO_final"/>
          <p:cNvPicPr>
            <a:picLocks noChangeAspect="1" noChangeArrowheads="1"/>
          </p:cNvPicPr>
          <p:nvPr/>
        </p:nvPicPr>
        <p:blipFill>
          <a:blip r:embed="rId2"/>
          <a:stretch/>
        </p:blipFill>
        <p:spPr bwMode="auto">
          <a:xfrm>
            <a:off x="9690637" y="34683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p:txBody>
          <a:bodyPr>
            <a:normAutofit/>
          </a:bodyPr>
          <a:lstStyle/>
          <a:p>
            <a:pPr algn="just">
              <a:defRPr/>
            </a:pPr>
            <a:r>
              <a:rPr lang="en-US" sz="4800">
                <a:solidFill>
                  <a:schemeClr val="bg1"/>
                </a:solidFill>
              </a:rPr>
              <a:t> </a:t>
            </a:r>
            <a:endParaRPr lang="en-US" sz="4800" b="1">
              <a:solidFill>
                <a:schemeClr val="bg1"/>
              </a:solidFill>
            </a:endParaRP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19078" y="-47695"/>
            <a:ext cx="1514637" cy="786824"/>
          </a:xfrm>
          <a:prstGeom prst="rect">
            <a:avLst/>
          </a:prstGeom>
          <a:noFill/>
          <a:ln>
            <a:noFill/>
          </a:ln>
        </p:spPr>
      </p:pic>
      <p:sp>
        <p:nvSpPr>
          <p:cNvPr id="4" name="Rectangle 19"/>
          <p:cNvSpPr/>
          <p:nvPr/>
        </p:nvSpPr>
        <p:spPr bwMode="auto">
          <a:xfrm>
            <a:off x="657227" y="640490"/>
            <a:ext cx="10890113" cy="1662499"/>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r>
              <a:rPr lang="en-US" sz="3600" b="1" i="0" u="none" strike="noStrike" cap="none" spc="0">
                <a:ln>
                  <a:noFill/>
                </a:ln>
                <a:solidFill>
                  <a:srgbClr val="FFFFFF"/>
                </a:solidFill>
                <a:latin typeface="Calibri"/>
                <a:cs typeface="Arial"/>
              </a:rPr>
              <a:t>2.</a:t>
            </a:r>
            <a:r>
              <a:rPr lang="hr-HR" sz="3600" b="1">
                <a:solidFill>
                  <a:srgbClr val="FFFFFF"/>
                </a:solidFill>
                <a:latin typeface="Calibri"/>
                <a:cs typeface="Arial"/>
              </a:rPr>
              <a:t>5</a:t>
            </a:r>
            <a:r>
              <a:rPr lang="en-US" sz="3600" b="1" i="0" u="none" strike="noStrike" cap="none" spc="0">
                <a:ln>
                  <a:noFill/>
                </a:ln>
                <a:solidFill>
                  <a:srgbClr val="FFFFFF"/>
                </a:solidFill>
                <a:latin typeface="Calibri"/>
                <a:cs typeface="Arial"/>
              </a:rPr>
              <a:t>  TELEHEALTH ENROLLMENT AND PATIENT ASSESSMENT</a:t>
            </a:r>
            <a:br>
              <a:rPr lang="hr-HR" sz="4300" b="1" i="0" u="none" strike="noStrike" cap="none" spc="0">
                <a:ln>
                  <a:noFill/>
                </a:ln>
                <a:solidFill>
                  <a:srgbClr val="FFFFFF"/>
                </a:solidFill>
                <a:latin typeface="Calibri"/>
                <a:cs typeface="Arial"/>
              </a:rPr>
            </a:br>
            <a:endParaRPr lang="en-US"/>
          </a:p>
        </p:txBody>
      </p:sp>
      <p:sp>
        <p:nvSpPr>
          <p:cNvPr id="7" name="Rezervirano mjesto sadržaja 6"/>
          <p:cNvSpPr>
            <a:spLocks noGrp="1"/>
          </p:cNvSpPr>
          <p:nvPr>
            <p:ph idx="1"/>
          </p:nvPr>
        </p:nvSpPr>
        <p:spPr bwMode="auto">
          <a:xfrm>
            <a:off x="1047885" y="2355121"/>
            <a:ext cx="10515600" cy="3708395"/>
          </a:xfrm>
        </p:spPr>
        <p:txBody>
          <a:bodyPr>
            <a:normAutofit/>
          </a:bodyPr>
          <a:lstStyle/>
          <a:p>
            <a:pPr algn="just">
              <a:defRPr/>
            </a:pPr>
            <a:r>
              <a:rPr lang="en-US" sz="2000"/>
              <a:t>The challenge in using telemedicine services often lies in assessing an individual's ability and capacity to utilize such technology.</a:t>
            </a:r>
            <a:endParaRPr/>
          </a:p>
          <a:p>
            <a:pPr algn="just">
              <a:defRPr/>
            </a:pPr>
            <a:r>
              <a:rPr lang="en-US" sz="2000"/>
              <a:t>The primary barrier to the adoption of telemedicine is undoubtedly older individuals who encounter difficulties in navigating modern technologies such as smart phones, computers, or tablets. </a:t>
            </a:r>
            <a:endParaRPr lang="hr-HR" sz="2000"/>
          </a:p>
          <a:p>
            <a:pPr algn="just">
              <a:defRPr/>
            </a:pPr>
            <a:r>
              <a:rPr lang="en-US" sz="2000"/>
              <a:t>Additionally, issues may arise from the telecommunications infrastructure upon which the availability and strength of the internet signal depend.</a:t>
            </a:r>
            <a:endParaRPr/>
          </a:p>
          <a:p>
            <a:pPr algn="just">
              <a:defRPr/>
            </a:pPr>
            <a:r>
              <a:rPr lang="en-US" sz="2000"/>
              <a:t>Many individuals lack access to technology such as smart phones and reliable broadband internet.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4" name="Rezervirano mjesto teksta 3"/>
          <p:cNvSpPr>
            <a:spLocks noGrp="1"/>
          </p:cNvSpPr>
          <p:nvPr>
            <p:ph idx="1"/>
          </p:nvPr>
        </p:nvSpPr>
        <p:spPr bwMode="auto">
          <a:xfrm>
            <a:off x="914136" y="1253330"/>
            <a:ext cx="10515600" cy="4351338"/>
          </a:xfrm>
        </p:spPr>
        <p:txBody>
          <a:bodyPr>
            <a:normAutofit/>
          </a:bodyPr>
          <a:lstStyle/>
          <a:p>
            <a:pPr algn="just">
              <a:defRPr/>
            </a:pPr>
            <a:r>
              <a:rPr lang="en-US" sz="2000"/>
              <a:t>Important thing before the consultation is engage in phone outreach to patients prior to scheduled telehealth appointments to confirm their ability to attend. </a:t>
            </a:r>
            <a:endParaRPr lang="hr-HR" sz="2000"/>
          </a:p>
          <a:p>
            <a:pPr algn="just">
              <a:defRPr/>
            </a:pPr>
            <a:r>
              <a:rPr lang="en-US" sz="2000"/>
              <a:t>Telemedicine should be made accessible to all individuals, including those who are digitally literate and those who are not, individuals with disabilities, as well as those who are blind or deaf</a:t>
            </a:r>
            <a:endParaRPr lang="hr-HR" sz="2000"/>
          </a:p>
          <a:p>
            <a:pPr algn="just">
              <a:defRPr/>
            </a:pPr>
            <a:r>
              <a:rPr lang="en-US" sz="2000"/>
              <a:t>Important thing before the consultation is engage in phone outreach to patients prior to scheduled telehealth appointments to confirm their ability to attend</a:t>
            </a:r>
            <a:endParaRPr lang="hr-HR" sz="2000"/>
          </a:p>
          <a:p>
            <a:pPr algn="just">
              <a:defRPr/>
            </a:pPr>
            <a:r>
              <a:rPr lang="en-US" sz="2000"/>
              <a:t>The important thing before the consultation with medical staff is send materials and assess patient accessibility and technology needs before the consultation. Include a way for patients to specify any special requirements when scheduling the consultation or via an intake form ahead of their virtual appointment </a:t>
            </a:r>
            <a:endParaRPr lang="hr-HR" sz="2000"/>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4" name="Rezervirano mjesto teksta 3"/>
          <p:cNvSpPr>
            <a:spLocks noGrp="1"/>
          </p:cNvSpPr>
          <p:nvPr>
            <p:ph idx="1"/>
          </p:nvPr>
        </p:nvSpPr>
        <p:spPr bwMode="auto">
          <a:xfrm>
            <a:off x="914136" y="1253330"/>
            <a:ext cx="10515600" cy="4351338"/>
          </a:xfrm>
        </p:spPr>
        <p:txBody>
          <a:bodyPr>
            <a:normAutofit/>
          </a:bodyPr>
          <a:lstStyle/>
          <a:p>
            <a:pPr algn="just">
              <a:defRPr/>
            </a:pPr>
            <a:r>
              <a:rPr lang="en-US" sz="2000"/>
              <a:t>Provide resources in various formats, including printed materials, audio recordings, or Braille. Ensure that your website and online tools are accessible. </a:t>
            </a:r>
            <a:endParaRPr/>
          </a:p>
          <a:p>
            <a:pPr algn="just">
              <a:defRPr/>
            </a:pPr>
            <a:r>
              <a:rPr lang="en-US" sz="2000"/>
              <a:t>During appointments, effective communication and accommodation for diverse needs are essential, and patients should receive resources for follow-up care. </a:t>
            </a:r>
            <a:endParaRPr/>
          </a:p>
          <a:p>
            <a:pPr algn="just">
              <a:defRPr/>
            </a:pPr>
            <a:r>
              <a:rPr lang="en-US" sz="2000"/>
              <a:t>Telemedicine offers efficiency, accessibility, and chronic condition management benefits, with various scheduling options. By addressing the digital divide, providers can ensure equitable telehealth access.</a:t>
            </a:r>
            <a:endParaRPr/>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pic>
        <p:nvPicPr>
          <p:cNvPr id="2" name="Slika 1"/>
          <p:cNvPicPr>
            <a:picLocks noChangeAspect="1"/>
          </p:cNvPicPr>
          <p:nvPr/>
        </p:nvPicPr>
        <p:blipFill>
          <a:blip r:embed="rId4"/>
          <a:stretch/>
        </p:blipFill>
        <p:spPr bwMode="auto">
          <a:xfrm>
            <a:off x="6888087" y="3501008"/>
            <a:ext cx="3621445" cy="28995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2" name="Naslov 1"/>
          <p:cNvSpPr>
            <a:spLocks noGrp="1"/>
          </p:cNvSpPr>
          <p:nvPr>
            <p:ph type="title"/>
          </p:nvPr>
        </p:nvSpPr>
        <p:spPr bwMode="auto"/>
        <p:txBody>
          <a:bodyPr/>
          <a:lstStyle/>
          <a:p>
            <a:pPr>
              <a:defRPr/>
            </a:pPr>
            <a:r>
              <a:rPr lang="en-US" b="1"/>
              <a:t>Bibliography</a:t>
            </a:r>
            <a:endParaRPr/>
          </a:p>
        </p:txBody>
      </p:sp>
      <p:sp>
        <p:nvSpPr>
          <p:cNvPr id="4" name="Rezervirano mjesto teksta 3"/>
          <p:cNvSpPr>
            <a:spLocks noGrp="1"/>
          </p:cNvSpPr>
          <p:nvPr>
            <p:ph idx="1"/>
          </p:nvPr>
        </p:nvSpPr>
        <p:spPr bwMode="auto">
          <a:xfrm>
            <a:off x="838200" y="1556793"/>
            <a:ext cx="10515600" cy="4320480"/>
          </a:xfrm>
        </p:spPr>
        <p:txBody>
          <a:bodyPr>
            <a:normAutofit fontScale="25000" lnSpcReduction="20000"/>
          </a:bodyPr>
          <a:lstStyle/>
          <a:p>
            <a:pPr algn="just">
              <a:defRPr/>
            </a:pPr>
            <a:r>
              <a:rPr lang="en-US" sz="3600"/>
              <a:t>Lucy Webb, Nursing: communications skills in practice, Oxford university press 2011</a:t>
            </a:r>
            <a:endParaRPr lang="hr-HR" sz="3600"/>
          </a:p>
          <a:p>
            <a:pPr algn="just">
              <a:defRPr/>
            </a:pPr>
            <a:r>
              <a:rPr lang="en-US" sz="3600"/>
              <a:t>Timothy M. Hale, PhD and Joseph C. Kvedar, MD, Privacy and Security Concerns in Telehealth, https://journalofethics.ama-assn.org/article/privacy-and-security-concerns-telehealth/2014-12</a:t>
            </a:r>
            <a:endParaRPr/>
          </a:p>
          <a:p>
            <a:pPr algn="just">
              <a:defRPr/>
            </a:pPr>
            <a:r>
              <a:rPr lang="en-US" sz="3600"/>
              <a:t>Ronald B. Adler, George Rodman, Athena du Pre, Understanding Human Communication 13th Edition, Oxford university press 2017</a:t>
            </a:r>
            <a:endParaRPr/>
          </a:p>
          <a:p>
            <a:pPr algn="just">
              <a:defRPr/>
            </a:pPr>
            <a:r>
              <a:rPr lang="en-US" sz="3600"/>
              <a:t>Maria Moudatsou, Areti Stavropoulou, Anastas Philalithis, Sofia Koukouli, The Role of Empathy in Health and Social Care Professionals, Healthcare (Basel). 2020 Mar; 8(1): 26.</a:t>
            </a:r>
            <a:endParaRPr/>
          </a:p>
          <a:p>
            <a:pPr algn="just">
              <a:defRPr/>
            </a:pPr>
            <a:r>
              <a:rPr lang="en-US" sz="3600"/>
              <a:t>Roya Hakimnia, Inger K. Holmström, Marianne Carlsson,  Anna T. Höglund, Exploring the communication between telenurse and caller—A critical discourse analysis, Int J Qual Stud Health Well-being. 2014; 9: 10.3402/qhw.v9.24255.</a:t>
            </a:r>
            <a:endParaRPr/>
          </a:p>
          <a:p>
            <a:pPr algn="just">
              <a:defRPr/>
            </a:pPr>
            <a:r>
              <a:rPr lang="en-US" sz="3600"/>
              <a:t>Telehealth Policy 101 - CCHP (cchpca.org)</a:t>
            </a:r>
            <a:endParaRPr/>
          </a:p>
          <a:p>
            <a:pPr algn="just">
              <a:defRPr/>
            </a:pPr>
            <a:r>
              <a:rPr lang="en-US" sz="3600"/>
              <a:t>Kaprea F. Johnson, Lauren B. Mahan, Interprofessional Collaboration and Telehealth: Useful Strategies for Family Counselors in Rural and Underserved Areas, The Family Journal: Counseling and Therapy for Couples and Families 1-10, 2020.</a:t>
            </a:r>
            <a:endParaRPr/>
          </a:p>
          <a:p>
            <a:pPr algn="just">
              <a:defRPr/>
            </a:pPr>
            <a:r>
              <a:rPr lang="en-US" sz="3600"/>
              <a:t>Himel Mondal, Rudrashish Haldar, and Shaikat Mondal, Informed consent for telemedicine, J Family Med Prim Care. 2020 Oct; 9(10): 5402–5403.</a:t>
            </a:r>
            <a:endParaRPr/>
          </a:p>
          <a:p>
            <a:pPr algn="just">
              <a:defRPr/>
            </a:pPr>
            <a:r>
              <a:rPr lang="en-US" sz="3600"/>
              <a:t>Trisha Torrey, What Medical Triage Is in a Hospital, https://www.verywellhealth.com/medical-triage-and-how-it-works-2615132</a:t>
            </a:r>
            <a:endParaRPr/>
          </a:p>
          <a:p>
            <a:pPr algn="just">
              <a:defRPr/>
            </a:pPr>
            <a:r>
              <a:rPr lang="en-US" sz="3600"/>
              <a:t>Shanon H. Houser, Cathy A. Flite,  Susan L. Foster,  Privacy and Security Risk Factors Related to Telehealth Services – A Systematic Review https://www.ncbi.nlm.nih.gov/pmc/articles/PMC9860467/ </a:t>
            </a:r>
            <a:endParaRPr/>
          </a:p>
          <a:p>
            <a:pPr algn="just">
              <a:defRPr/>
            </a:pPr>
            <a:r>
              <a:rPr lang="en-US" sz="3600"/>
              <a:t>Telehealth for emergency departments, https://telehealth.hhs.gov/providers/best-practice-guides/telehealth-for-emergency-departments/tele-triage</a:t>
            </a:r>
            <a:endParaRPr/>
          </a:p>
          <a:p>
            <a:pPr algn="just">
              <a:defRPr/>
            </a:pPr>
            <a:r>
              <a:rPr lang="en-US" sz="3600"/>
              <a:t>Yusuke Katayama, Tetsuhisa Kitamura, Shunichiro Nakao, Hoshi Himura, Ryo Deguchi, Shunsuke Tai, Junya Tsujino, Yasumitsu Mizobata, Takeshi Shimazu and Yuko Nakagawa, https://www.ncbi.nlm.nih.gov/pmc/articles/PMC9277563/</a:t>
            </a:r>
            <a:endParaRPr/>
          </a:p>
          <a:p>
            <a:pPr algn="just">
              <a:defRPr/>
            </a:pPr>
            <a:r>
              <a:rPr lang="en-US" sz="3600"/>
              <a:t>Collada, Aileen Magalona, Albesol Silvestre, &amp; Roison Andro Narvaez, Telenursing: A Concept Analysis, https://www.himss.org/resources/telenursing-concept-analysis</a:t>
            </a:r>
            <a:endParaRPr/>
          </a:p>
          <a:p>
            <a:pPr algn="just">
              <a:defRPr/>
            </a:pPr>
            <a:r>
              <a:rPr lang="en-US" sz="3600"/>
              <a:t>Acrapol Nimmolrat,Krongkarn Sutham and Orawit Thinnukool, Patient triage system for supporting the operation of dispatch centres and rescue teams, https://www.ncbi.nlm.nih.gov/pmc/articles/PMC7893871/</a:t>
            </a:r>
            <a:endParaRPr/>
          </a:p>
          <a:p>
            <a:pPr algn="just">
              <a:defRPr/>
            </a:pPr>
            <a:r>
              <a:rPr lang="en-US" sz="3600"/>
              <a:t>Telehealth for American Indian and Alaska Native communities, https://telehealth.hhs.gov/providers/best-practice-guides/telehealth-for-american-indian-communities/prepare-patients-for-american-indian-communities</a:t>
            </a:r>
            <a:endParaRPr/>
          </a:p>
          <a:p>
            <a:pPr algn="just">
              <a:defRPr/>
            </a:pPr>
            <a:r>
              <a:rPr lang="en-US" sz="3600"/>
              <a:t>Telehealth for rural areas, https://telehealth.hhs.gov/providers/best-practice-guides/telehealth-for-rural-areas/preparing-rural-patients-for-telehealth</a:t>
            </a:r>
            <a:endParaRPr/>
          </a:p>
          <a:p>
            <a:pPr algn="just">
              <a:defRPr/>
            </a:pPr>
            <a:r>
              <a:rPr lang="en-US" sz="3600"/>
              <a:t>Preparing for a virtual visit, https://telehealth.hhs.gov/patients/preparing-for-a-video-visit</a:t>
            </a:r>
            <a:endParaRPr/>
          </a:p>
          <a:p>
            <a:pPr algn="just">
              <a:defRPr/>
            </a:pPr>
            <a:r>
              <a:rPr lang="en-US" sz="3600"/>
              <a:t>Improving access to telehealth, https://telehealth.hhs.gov/providers/health-equity-in-telehealth/improving-access-to-telehealth#telehealth-for-older-patients</a:t>
            </a:r>
            <a:endParaRPr/>
          </a:p>
          <a:p>
            <a:pPr algn="just">
              <a:defRPr/>
            </a:pPr>
            <a:r>
              <a:rPr lang="en-US" sz="3600"/>
              <a:t>Telehealth and older patients, https://telehealth.hhs.gov/providers/health-equity-in-telehealth/telehealth-and-older-patients</a:t>
            </a:r>
            <a:endParaRPr/>
          </a:p>
          <a:p>
            <a:pPr lvl="1">
              <a:defRPr/>
            </a:pPr>
            <a:endParaRPr lang="hr-HR" sz="1800" i="1"/>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3"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24" name="Google Shape;271;p19" descr="Google Shape;271;p19"/>
          <p:cNvPicPr>
            <a:picLocks noChangeAspect="1"/>
          </p:cNvPicPr>
          <p:nvPr/>
        </p:nvPicPr>
        <p:blipFill>
          <a:blip r:embed="rId2"/>
          <a:srcRect l="22648" t="0" r="19533" b="0"/>
          <a:stretch/>
        </p:blipFill>
        <p:spPr bwMode="auto">
          <a:xfrm>
            <a:off x="6270948" y="9"/>
            <a:ext cx="5962618" cy="6857991"/>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3776" y="0"/>
                </a:moveTo>
                <a:lnTo>
                  <a:pt x="4190" y="138"/>
                </a:lnTo>
                <a:cubicBezTo>
                  <a:pt x="4371" y="199"/>
                  <a:pt x="4553" y="258"/>
                  <a:pt x="4736" y="309"/>
                </a:cubicBezTo>
                <a:cubicBezTo>
                  <a:pt x="4684" y="422"/>
                  <a:pt x="4631" y="400"/>
                  <a:pt x="4579" y="389"/>
                </a:cubicBezTo>
                <a:cubicBezTo>
                  <a:pt x="4263" y="343"/>
                  <a:pt x="3938" y="309"/>
                  <a:pt x="3634" y="184"/>
                </a:cubicBezTo>
                <a:cubicBezTo>
                  <a:pt x="3560" y="161"/>
                  <a:pt x="3476" y="161"/>
                  <a:pt x="3444" y="240"/>
                </a:cubicBezTo>
                <a:cubicBezTo>
                  <a:pt x="3392" y="354"/>
                  <a:pt x="3465" y="422"/>
                  <a:pt x="3539" y="479"/>
                </a:cubicBezTo>
                <a:cubicBezTo>
                  <a:pt x="3665" y="581"/>
                  <a:pt x="3813" y="559"/>
                  <a:pt x="3949" y="570"/>
                </a:cubicBezTo>
                <a:cubicBezTo>
                  <a:pt x="4327" y="627"/>
                  <a:pt x="4506" y="785"/>
                  <a:pt x="4590" y="1149"/>
                </a:cubicBezTo>
                <a:cubicBezTo>
                  <a:pt x="4264" y="1001"/>
                  <a:pt x="3939" y="1183"/>
                  <a:pt x="3624" y="1081"/>
                </a:cubicBezTo>
                <a:cubicBezTo>
                  <a:pt x="3539" y="1059"/>
                  <a:pt x="3412" y="1093"/>
                  <a:pt x="3454" y="1218"/>
                </a:cubicBezTo>
                <a:cubicBezTo>
                  <a:pt x="3496" y="1331"/>
                  <a:pt x="3634" y="1421"/>
                  <a:pt x="3393" y="1399"/>
                </a:cubicBezTo>
                <a:cubicBezTo>
                  <a:pt x="3214" y="1387"/>
                  <a:pt x="3161" y="1251"/>
                  <a:pt x="3109" y="1104"/>
                </a:cubicBezTo>
                <a:cubicBezTo>
                  <a:pt x="3067" y="1024"/>
                  <a:pt x="2950" y="978"/>
                  <a:pt x="2866" y="1024"/>
                </a:cubicBezTo>
                <a:cubicBezTo>
                  <a:pt x="2761" y="1069"/>
                  <a:pt x="2793" y="1194"/>
                  <a:pt x="2793" y="1285"/>
                </a:cubicBezTo>
                <a:cubicBezTo>
                  <a:pt x="2783" y="1455"/>
                  <a:pt x="2867" y="1535"/>
                  <a:pt x="3014" y="1569"/>
                </a:cubicBezTo>
                <a:cubicBezTo>
                  <a:pt x="3193" y="1614"/>
                  <a:pt x="3371" y="1671"/>
                  <a:pt x="3602" y="1739"/>
                </a:cubicBezTo>
                <a:cubicBezTo>
                  <a:pt x="3350" y="1852"/>
                  <a:pt x="3160" y="1830"/>
                  <a:pt x="2971" y="1739"/>
                </a:cubicBezTo>
                <a:cubicBezTo>
                  <a:pt x="2740" y="1637"/>
                  <a:pt x="2436" y="1501"/>
                  <a:pt x="2247" y="1626"/>
                </a:cubicBezTo>
                <a:cubicBezTo>
                  <a:pt x="1963" y="1808"/>
                  <a:pt x="1732" y="1694"/>
                  <a:pt x="1479" y="1660"/>
                </a:cubicBezTo>
                <a:cubicBezTo>
                  <a:pt x="954" y="1592"/>
                  <a:pt x="1281" y="1489"/>
                  <a:pt x="755" y="1432"/>
                </a:cubicBezTo>
                <a:cubicBezTo>
                  <a:pt x="545" y="1410"/>
                  <a:pt x="324" y="1319"/>
                  <a:pt x="20" y="1444"/>
                </a:cubicBezTo>
                <a:cubicBezTo>
                  <a:pt x="1396" y="2102"/>
                  <a:pt x="2047" y="2056"/>
                  <a:pt x="3276" y="2862"/>
                </a:cubicBezTo>
                <a:cubicBezTo>
                  <a:pt x="3224" y="2942"/>
                  <a:pt x="3171" y="2909"/>
                  <a:pt x="3119" y="2898"/>
                </a:cubicBezTo>
                <a:cubicBezTo>
                  <a:pt x="3035" y="2886"/>
                  <a:pt x="2930" y="2840"/>
                  <a:pt x="2909" y="2988"/>
                </a:cubicBezTo>
                <a:cubicBezTo>
                  <a:pt x="2899" y="3101"/>
                  <a:pt x="2961" y="3159"/>
                  <a:pt x="3066" y="3170"/>
                </a:cubicBezTo>
                <a:cubicBezTo>
                  <a:pt x="3370" y="3215"/>
                  <a:pt x="3644" y="3374"/>
                  <a:pt x="3918" y="3510"/>
                </a:cubicBezTo>
                <a:cubicBezTo>
                  <a:pt x="4044" y="3567"/>
                  <a:pt x="4179" y="3647"/>
                  <a:pt x="4127" y="3851"/>
                </a:cubicBezTo>
                <a:cubicBezTo>
                  <a:pt x="4022" y="3908"/>
                  <a:pt x="3949" y="3828"/>
                  <a:pt x="3864" y="3816"/>
                </a:cubicBezTo>
                <a:cubicBezTo>
                  <a:pt x="3780" y="3805"/>
                  <a:pt x="3581" y="3851"/>
                  <a:pt x="3634" y="3885"/>
                </a:cubicBezTo>
                <a:cubicBezTo>
                  <a:pt x="3875" y="4010"/>
                  <a:pt x="3434" y="4316"/>
                  <a:pt x="3728" y="4316"/>
                </a:cubicBezTo>
                <a:cubicBezTo>
                  <a:pt x="4212" y="4316"/>
                  <a:pt x="4474" y="4861"/>
                  <a:pt x="4936" y="4872"/>
                </a:cubicBezTo>
                <a:cubicBezTo>
                  <a:pt x="5009" y="4873"/>
                  <a:pt x="5042" y="4974"/>
                  <a:pt x="5042" y="5054"/>
                </a:cubicBezTo>
                <a:cubicBezTo>
                  <a:pt x="5042" y="5156"/>
                  <a:pt x="4968" y="5167"/>
                  <a:pt x="4894" y="5179"/>
                </a:cubicBezTo>
                <a:cubicBezTo>
                  <a:pt x="4779" y="5190"/>
                  <a:pt x="4653" y="5055"/>
                  <a:pt x="4506" y="5248"/>
                </a:cubicBezTo>
                <a:cubicBezTo>
                  <a:pt x="4779" y="5361"/>
                  <a:pt x="5062" y="5474"/>
                  <a:pt x="5052" y="5860"/>
                </a:cubicBezTo>
                <a:cubicBezTo>
                  <a:pt x="5052" y="5962"/>
                  <a:pt x="5167" y="6007"/>
                  <a:pt x="5251" y="6030"/>
                </a:cubicBezTo>
                <a:cubicBezTo>
                  <a:pt x="5398" y="6075"/>
                  <a:pt x="5514" y="6144"/>
                  <a:pt x="5598" y="6291"/>
                </a:cubicBezTo>
                <a:cubicBezTo>
                  <a:pt x="5598" y="6325"/>
                  <a:pt x="5598" y="6348"/>
                  <a:pt x="5598" y="6382"/>
                </a:cubicBezTo>
                <a:cubicBezTo>
                  <a:pt x="5577" y="6734"/>
                  <a:pt x="5368" y="6723"/>
                  <a:pt x="5137" y="6666"/>
                </a:cubicBezTo>
                <a:cubicBezTo>
                  <a:pt x="4863" y="6598"/>
                  <a:pt x="4590" y="6461"/>
                  <a:pt x="4296" y="6586"/>
                </a:cubicBezTo>
                <a:cubicBezTo>
                  <a:pt x="4706" y="6757"/>
                  <a:pt x="5157" y="6768"/>
                  <a:pt x="5535" y="7006"/>
                </a:cubicBezTo>
                <a:cubicBezTo>
                  <a:pt x="4127" y="7052"/>
                  <a:pt x="2888" y="6291"/>
                  <a:pt x="1523" y="5996"/>
                </a:cubicBezTo>
                <a:cubicBezTo>
                  <a:pt x="1565" y="6189"/>
                  <a:pt x="1679" y="6235"/>
                  <a:pt x="1773" y="6258"/>
                </a:cubicBezTo>
                <a:cubicBezTo>
                  <a:pt x="2278" y="6405"/>
                  <a:pt x="2720" y="6700"/>
                  <a:pt x="3182" y="6950"/>
                </a:cubicBezTo>
                <a:cubicBezTo>
                  <a:pt x="3371" y="7052"/>
                  <a:pt x="3507" y="7166"/>
                  <a:pt x="3581" y="7381"/>
                </a:cubicBezTo>
                <a:cubicBezTo>
                  <a:pt x="3644" y="7586"/>
                  <a:pt x="3770" y="7677"/>
                  <a:pt x="4001" y="7620"/>
                </a:cubicBezTo>
                <a:cubicBezTo>
                  <a:pt x="4190" y="7575"/>
                  <a:pt x="4391" y="7597"/>
                  <a:pt x="4590" y="7620"/>
                </a:cubicBezTo>
                <a:cubicBezTo>
                  <a:pt x="4811" y="7643"/>
                  <a:pt x="5063" y="7870"/>
                  <a:pt x="5010" y="7995"/>
                </a:cubicBezTo>
                <a:cubicBezTo>
                  <a:pt x="4905" y="8199"/>
                  <a:pt x="4726" y="8096"/>
                  <a:pt x="4579" y="8074"/>
                </a:cubicBezTo>
                <a:cubicBezTo>
                  <a:pt x="4400" y="8051"/>
                  <a:pt x="4075" y="7995"/>
                  <a:pt x="4075" y="8018"/>
                </a:cubicBezTo>
                <a:cubicBezTo>
                  <a:pt x="3960" y="8528"/>
                  <a:pt x="3696" y="8142"/>
                  <a:pt x="3507" y="8142"/>
                </a:cubicBezTo>
                <a:cubicBezTo>
                  <a:pt x="3329" y="8142"/>
                  <a:pt x="3151" y="8085"/>
                  <a:pt x="2982" y="8040"/>
                </a:cubicBezTo>
                <a:cubicBezTo>
                  <a:pt x="2762" y="7983"/>
                  <a:pt x="2562" y="8085"/>
                  <a:pt x="2351" y="8108"/>
                </a:cubicBezTo>
                <a:cubicBezTo>
                  <a:pt x="2162" y="8130"/>
                  <a:pt x="2268" y="8426"/>
                  <a:pt x="2152" y="8551"/>
                </a:cubicBezTo>
                <a:cubicBezTo>
                  <a:pt x="2131" y="8585"/>
                  <a:pt x="2110" y="8585"/>
                  <a:pt x="2089" y="8585"/>
                </a:cubicBezTo>
                <a:cubicBezTo>
                  <a:pt x="2026" y="9471"/>
                  <a:pt x="923" y="9255"/>
                  <a:pt x="923" y="9289"/>
                </a:cubicBezTo>
                <a:cubicBezTo>
                  <a:pt x="828" y="9346"/>
                  <a:pt x="713" y="9209"/>
                  <a:pt x="598" y="9345"/>
                </a:cubicBezTo>
                <a:cubicBezTo>
                  <a:pt x="1091" y="9969"/>
                  <a:pt x="1847" y="10117"/>
                  <a:pt x="2519" y="10582"/>
                </a:cubicBezTo>
                <a:cubicBezTo>
                  <a:pt x="1962" y="10741"/>
                  <a:pt x="1637" y="10197"/>
                  <a:pt x="1227" y="10265"/>
                </a:cubicBezTo>
                <a:cubicBezTo>
                  <a:pt x="1027" y="10435"/>
                  <a:pt x="1627" y="10708"/>
                  <a:pt x="1049" y="10788"/>
                </a:cubicBezTo>
                <a:cubicBezTo>
                  <a:pt x="1301" y="10935"/>
                  <a:pt x="1480" y="11082"/>
                  <a:pt x="1659" y="11252"/>
                </a:cubicBezTo>
                <a:cubicBezTo>
                  <a:pt x="1963" y="11559"/>
                  <a:pt x="2027" y="11764"/>
                  <a:pt x="1880" y="12172"/>
                </a:cubicBezTo>
                <a:cubicBezTo>
                  <a:pt x="1785" y="12445"/>
                  <a:pt x="1647" y="12695"/>
                  <a:pt x="1773" y="13012"/>
                </a:cubicBezTo>
                <a:cubicBezTo>
                  <a:pt x="1858" y="13228"/>
                  <a:pt x="1826" y="13376"/>
                  <a:pt x="1511" y="13274"/>
                </a:cubicBezTo>
                <a:cubicBezTo>
                  <a:pt x="1175" y="13172"/>
                  <a:pt x="1048" y="13364"/>
                  <a:pt x="1132" y="13750"/>
                </a:cubicBezTo>
                <a:cubicBezTo>
                  <a:pt x="1185" y="14000"/>
                  <a:pt x="1133" y="14079"/>
                  <a:pt x="902" y="14045"/>
                </a:cubicBezTo>
                <a:cubicBezTo>
                  <a:pt x="649" y="14011"/>
                  <a:pt x="408" y="13853"/>
                  <a:pt x="93" y="13932"/>
                </a:cubicBezTo>
                <a:cubicBezTo>
                  <a:pt x="345" y="14387"/>
                  <a:pt x="881" y="14250"/>
                  <a:pt x="1175" y="14681"/>
                </a:cubicBezTo>
                <a:cubicBezTo>
                  <a:pt x="829" y="14681"/>
                  <a:pt x="556" y="14681"/>
                  <a:pt x="304" y="14590"/>
                </a:cubicBezTo>
                <a:cubicBezTo>
                  <a:pt x="198" y="14556"/>
                  <a:pt x="83" y="14511"/>
                  <a:pt x="20" y="14648"/>
                </a:cubicBezTo>
                <a:cubicBezTo>
                  <a:pt x="-54" y="14806"/>
                  <a:pt x="93" y="14862"/>
                  <a:pt x="177" y="14885"/>
                </a:cubicBezTo>
                <a:cubicBezTo>
                  <a:pt x="419" y="14964"/>
                  <a:pt x="608" y="15146"/>
                  <a:pt x="818" y="15294"/>
                </a:cubicBezTo>
                <a:cubicBezTo>
                  <a:pt x="1270" y="15612"/>
                  <a:pt x="1764" y="15884"/>
                  <a:pt x="2142" y="16406"/>
                </a:cubicBezTo>
                <a:cubicBezTo>
                  <a:pt x="1669" y="16270"/>
                  <a:pt x="1312" y="15953"/>
                  <a:pt x="860" y="15896"/>
                </a:cubicBezTo>
                <a:cubicBezTo>
                  <a:pt x="1249" y="16373"/>
                  <a:pt x="1743" y="16691"/>
                  <a:pt x="2205" y="17042"/>
                </a:cubicBezTo>
                <a:cubicBezTo>
                  <a:pt x="2342" y="17145"/>
                  <a:pt x="2478" y="17213"/>
                  <a:pt x="2499" y="17429"/>
                </a:cubicBezTo>
                <a:cubicBezTo>
                  <a:pt x="2562" y="17849"/>
                  <a:pt x="2730" y="18190"/>
                  <a:pt x="3109" y="18371"/>
                </a:cubicBezTo>
                <a:cubicBezTo>
                  <a:pt x="3109" y="18371"/>
                  <a:pt x="3088" y="18438"/>
                  <a:pt x="3077" y="18472"/>
                </a:cubicBezTo>
                <a:cubicBezTo>
                  <a:pt x="2846" y="18484"/>
                  <a:pt x="2667" y="18234"/>
                  <a:pt x="2383" y="18325"/>
                </a:cubicBezTo>
                <a:cubicBezTo>
                  <a:pt x="2667" y="18666"/>
                  <a:pt x="2898" y="18961"/>
                  <a:pt x="3287" y="19120"/>
                </a:cubicBezTo>
                <a:cubicBezTo>
                  <a:pt x="3602" y="19245"/>
                  <a:pt x="3990" y="19325"/>
                  <a:pt x="4222" y="19734"/>
                </a:cubicBezTo>
                <a:cubicBezTo>
                  <a:pt x="3959" y="19813"/>
                  <a:pt x="3760" y="19711"/>
                  <a:pt x="3560" y="19642"/>
                </a:cubicBezTo>
                <a:cubicBezTo>
                  <a:pt x="3256" y="19529"/>
                  <a:pt x="2950" y="19404"/>
                  <a:pt x="2645" y="19290"/>
                </a:cubicBezTo>
                <a:cubicBezTo>
                  <a:pt x="2530" y="19245"/>
                  <a:pt x="2405" y="19222"/>
                  <a:pt x="2331" y="19426"/>
                </a:cubicBezTo>
                <a:cubicBezTo>
                  <a:pt x="2720" y="19472"/>
                  <a:pt x="2950" y="19745"/>
                  <a:pt x="3192" y="20006"/>
                </a:cubicBezTo>
                <a:cubicBezTo>
                  <a:pt x="3328" y="20154"/>
                  <a:pt x="3445" y="20346"/>
                  <a:pt x="3687" y="20278"/>
                </a:cubicBezTo>
                <a:cubicBezTo>
                  <a:pt x="3813" y="20243"/>
                  <a:pt x="3896" y="20346"/>
                  <a:pt x="3886" y="20482"/>
                </a:cubicBezTo>
                <a:cubicBezTo>
                  <a:pt x="3833" y="20959"/>
                  <a:pt x="4137" y="21118"/>
                  <a:pt x="4452" y="21209"/>
                </a:cubicBezTo>
                <a:cubicBezTo>
                  <a:pt x="4684" y="21277"/>
                  <a:pt x="4902" y="21379"/>
                  <a:pt x="5116" y="21492"/>
                </a:cubicBezTo>
                <a:lnTo>
                  <a:pt x="5312" y="21600"/>
                </a:lnTo>
                <a:lnTo>
                  <a:pt x="21546" y="21600"/>
                </a:lnTo>
                <a:lnTo>
                  <a:pt x="21546" y="0"/>
                </a:lnTo>
                <a:lnTo>
                  <a:pt x="3776" y="0"/>
                </a:lnTo>
                <a:close/>
              </a:path>
            </a:pathLst>
          </a:custGeom>
          <a:ln w="12700">
            <a:miter lim="400000"/>
          </a:ln>
        </p:spPr>
      </p:pic>
      <p:pic>
        <p:nvPicPr>
          <p:cNvPr id="225" name="Google Shape;273;p19" descr="Google Shape;273;p19"/>
          <p:cNvPicPr>
            <a:picLocks noChangeAspect="1"/>
          </p:cNvPicPr>
          <p:nvPr/>
        </p:nvPicPr>
        <p:blipFill>
          <a:blip r:embed="rId3"/>
          <a:stretch/>
        </p:blipFill>
        <p:spPr bwMode="auto">
          <a:xfrm>
            <a:off x="391933" y="385785"/>
            <a:ext cx="2347798" cy="492558"/>
          </a:xfrm>
          <a:prstGeom prst="rect">
            <a:avLst/>
          </a:prstGeom>
          <a:ln w="12700">
            <a:miter lim="400000"/>
          </a:ln>
        </p:spPr>
      </p:pic>
      <p:pic>
        <p:nvPicPr>
          <p:cNvPr id="7" name="Picture 2" descr="TELENURSING_LOGO_final"/>
          <p:cNvPicPr>
            <a:picLocks noChangeAspect="1" noChangeArrowheads="1"/>
          </p:cNvPicPr>
          <p:nvPr/>
        </p:nvPicPr>
        <p:blipFill>
          <a:blip r:embed="rId4"/>
          <a:stretch/>
        </p:blipFill>
        <p:spPr bwMode="auto">
          <a:xfrm>
            <a:off x="601098" y="2005855"/>
            <a:ext cx="5844164" cy="30359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10" name="Τίτλος 9"/>
          <p:cNvSpPr>
            <a:spLocks noGrp="1"/>
          </p:cNvSpPr>
          <p:nvPr>
            <p:ph type="title"/>
          </p:nvPr>
        </p:nvSpPr>
        <p:spPr bwMode="auto">
          <a:xfrm>
            <a:off x="838198" y="774710"/>
            <a:ext cx="10515600" cy="1325563"/>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marL="114300" indent="0">
              <a:defRPr/>
            </a:pPr>
            <a:r>
              <a:rPr lang="hr-HR" b="1"/>
              <a:t>Video </a:t>
            </a:r>
            <a:r>
              <a:rPr lang="en-US" b="1"/>
              <a:t>presentation</a:t>
            </a:r>
            <a:br>
              <a:rPr lang="en-US" b="1"/>
            </a:br>
            <a:r>
              <a:rPr lang="en-US" sz="2800" b="1" i="0" u="none" strike="noStrike" cap="none" spc="0">
                <a:solidFill>
                  <a:schemeClr val="tx1"/>
                </a:solidFill>
                <a:latin typeface="Calibri Light"/>
                <a:cs typeface="Calibri Light"/>
              </a:rPr>
              <a:t>https://youtu.be/D6ej2iGVW_I</a:t>
            </a:r>
            <a:br>
              <a:rPr lang="en-US" b="1"/>
            </a:br>
            <a:br>
              <a:rPr lang="en-US" sz="4000"/>
            </a:br>
            <a:endParaRPr lang="el-GR"/>
          </a:p>
        </p:txBody>
      </p:sp>
      <p:pic>
        <p:nvPicPr>
          <p:cNvPr id="3" name="Mrežni medijski sadržaji 2" title="projekt TeleNursing_module 2">
            <a:hlinkClick r:id="" action="ppaction://media"/>
          </p:cNvPr>
          <p:cNvPicPr>
            <a:picLocks noChangeAspect="1" noGrp="1" noRot="1"/>
          </p:cNvPicPr>
          <p:nvPr>
            <p:ph idx="1"/>
            <a:videoFile r:link="rId4"/>
          </p:nvPr>
        </p:nvPicPr>
        <p:blipFill>
          <a:blip r:embed="rId2"/>
          <a:stretch/>
        </p:blipFill>
        <p:spPr bwMode="auto">
          <a:xfrm flipH="0" flipV="0">
            <a:off x="1914792" y="1437492"/>
            <a:ext cx="8691006" cy="49107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44"/>
          <p:cNvSpPr>
            <a:spLocks noAdjustHandles="1" noChangeArrowheads="1" noChangeAspect="1" noChangeShapeType="1" noEditPoints="1" noGrp="1" noMove="1" noResize="1" noRot="1" noTextEdit="1"/>
          </p:cNvSpPr>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Rectangle 19"/>
          <p:cNvSpPr>
            <a:spLocks noAdjustHandles="1" noChangeArrowheads="1" noChangeAspect="1" noChangeShapeType="1" noEditPoints="1" noGrp="1" noMove="1" noResize="1" noRot="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a:xfrm>
            <a:off x="1166936" y="837744"/>
            <a:ext cx="10264697" cy="1212102"/>
          </a:xfrm>
        </p:spPr>
        <p:txBody>
          <a:bodyPr>
            <a:normAutofit fontScale="90000"/>
          </a:bodyPr>
          <a:lstStyle/>
          <a:p>
            <a:pPr>
              <a:defRPr/>
            </a:pPr>
            <a:r>
              <a:rPr lang="en-US" sz="4000" b="1">
                <a:solidFill>
                  <a:srgbClr val="FFFFFF"/>
                </a:solidFill>
                <a:latin typeface="Calibri"/>
              </a:rPr>
              <a:t>2.1 ACTIVE LISTENING, REFLECTIVE LISTENING, AND EMPATHIC LISTENING</a:t>
            </a:r>
            <a:br>
              <a:rPr lang="hr-HR" sz="4800" b="1">
                <a:solidFill>
                  <a:srgbClr val="FFFFFF"/>
                </a:solidFill>
                <a:latin typeface="Calibri"/>
              </a:rPr>
            </a:br>
            <a:r>
              <a:rPr lang="en-US" sz="4000" b="1">
                <a:solidFill>
                  <a:srgbClr val="FFFFFF"/>
                </a:solidFill>
                <a:latin typeface="Calibri"/>
              </a:rPr>
              <a:t>Definition</a:t>
            </a:r>
            <a:endParaRPr lang="el-GR" sz="4800" b="1">
              <a:solidFill>
                <a:srgbClr val="FFFFFF"/>
              </a:solidFill>
              <a:latin typeface="Calibri"/>
            </a:endParaRPr>
          </a:p>
        </p:txBody>
      </p:sp>
      <p:sp>
        <p:nvSpPr>
          <p:cNvPr id="3" name="Θέση περιεχομένου 2"/>
          <p:cNvSpPr>
            <a:spLocks noGrp="1"/>
          </p:cNvSpPr>
          <p:nvPr>
            <p:ph idx="1"/>
          </p:nvPr>
        </p:nvSpPr>
        <p:spPr bwMode="auto">
          <a:xfrm>
            <a:off x="1288005" y="2382747"/>
            <a:ext cx="9708995" cy="3721559"/>
          </a:xfrm>
        </p:spPr>
        <p:txBody>
          <a:bodyPr anchor="ctr">
            <a:normAutofit fontScale="77500" lnSpcReduction="20000"/>
          </a:bodyPr>
          <a:lstStyle/>
          <a:p>
            <a:pPr>
              <a:buFont typeface="Wingdings"/>
              <a:buChar char="Ø"/>
              <a:defRPr/>
            </a:pPr>
            <a:r>
              <a:rPr lang="en-US" b="1"/>
              <a:t>Active listening </a:t>
            </a:r>
            <a:r>
              <a:rPr lang="en-US"/>
              <a:t>is the practice of preparing to listen, observing what verbal and non-verbal messages are being sent, and then providing appropriate feedback for the sake of showing attentiveness to the message being presented</a:t>
            </a:r>
            <a:endParaRPr/>
          </a:p>
          <a:p>
            <a:pPr algn="just">
              <a:buFont typeface="Wingdings"/>
              <a:buChar char="Ø"/>
              <a:defRPr/>
            </a:pPr>
            <a:r>
              <a:rPr lang="en-US" b="1"/>
              <a:t>Reflective listening </a:t>
            </a:r>
            <a:r>
              <a:rPr lang="en-US"/>
              <a:t>is a special type of listening that involves paying respectful attention to the content and feeling expressed in another persons’ communication. Reflective listening is hearing and understanding, and then letting the other know that he or she is being heard and understood.</a:t>
            </a:r>
            <a:endParaRPr/>
          </a:p>
          <a:p>
            <a:pPr>
              <a:buFont typeface="Wingdings"/>
              <a:buChar char="Ø"/>
              <a:defRPr/>
            </a:pPr>
            <a:r>
              <a:rPr lang="en-US" b="1"/>
              <a:t>Empathy </a:t>
            </a:r>
            <a:r>
              <a:rPr lang="en-US"/>
              <a:t>is the ability to understand and share other people’s feelings. It is a core concept as, according to the psychodynamic, behavioral and person-centered approaches, it facilitates the development of a therapeutic relationship with the health care user, providing the basis for therapeutic change.</a:t>
            </a:r>
            <a:endParaRPr/>
          </a:p>
          <a:p>
            <a:pPr marL="0" indent="0">
              <a:buNone/>
              <a:defRPr/>
            </a:pPr>
            <a:endParaRPr lang="el-GR" sz="2400"/>
          </a:p>
          <a:p>
            <a:pPr marL="0" indent="0">
              <a:buNone/>
              <a:defRPr/>
            </a:pPr>
            <a:endParaRPr lang="el-GR" sz="2400"/>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9112479" y="5350613"/>
            <a:ext cx="2901722" cy="1507388"/>
          </a:xfrm>
          <a:prstGeom prst="rect">
            <a:avLst/>
          </a:prstGeom>
          <a:noFill/>
          <a:ln>
            <a:noFill/>
          </a:ln>
        </p:spPr>
      </p:pic>
      <p:pic>
        <p:nvPicPr>
          <p:cNvPr id="17"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44"/>
          <p:cNvSpPr>
            <a:spLocks noAdjustHandles="1" noChangeArrowheads="1" noChangeAspect="1" noChangeShapeType="1" noEditPoints="1" noGrp="1" noMove="1" noResize="1" noRot="1" noTextEdit="1"/>
          </p:cNvSpPr>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Rectangle 19"/>
          <p:cNvSpPr>
            <a:spLocks noAdjustHandles="1" noChangeArrowheads="1" noChangeAspect="1" noChangeShapeType="1" noEditPoints="1" noGrp="1" noMove="1" noResize="1" noRot="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a:xfrm>
            <a:off x="1038914" y="862418"/>
            <a:ext cx="10264697" cy="1212102"/>
          </a:xfrm>
        </p:spPr>
        <p:txBody>
          <a:bodyPr>
            <a:normAutofit fontScale="90000"/>
          </a:bodyPr>
          <a:lstStyle/>
          <a:p>
            <a:pPr algn="just">
              <a:defRPr/>
            </a:pPr>
            <a:r>
              <a:rPr lang="en-US" sz="4800" b="1">
                <a:solidFill>
                  <a:schemeClr val="bg1"/>
                </a:solidFill>
              </a:rPr>
              <a:t>What are benefits of active listening in healthcare</a:t>
            </a:r>
            <a:endParaRPr lang="en-US" sz="4800">
              <a:solidFill>
                <a:schemeClr val="bg1"/>
              </a:solidFill>
            </a:endParaRPr>
          </a:p>
        </p:txBody>
      </p:sp>
      <p:sp>
        <p:nvSpPr>
          <p:cNvPr id="3" name="Θέση περιεχομένου 2"/>
          <p:cNvSpPr>
            <a:spLocks noGrp="1"/>
          </p:cNvSpPr>
          <p:nvPr>
            <p:ph idx="1"/>
          </p:nvPr>
        </p:nvSpPr>
        <p:spPr bwMode="auto">
          <a:xfrm>
            <a:off x="1079499" y="2447762"/>
            <a:ext cx="7970330" cy="3567173"/>
          </a:xfrm>
        </p:spPr>
        <p:txBody>
          <a:bodyPr anchor="ctr">
            <a:normAutofit lnSpcReduction="10000"/>
          </a:bodyPr>
          <a:lstStyle/>
          <a:p>
            <a:pPr>
              <a:defRPr/>
            </a:pPr>
            <a:r>
              <a:rPr lang="en-US"/>
              <a:t>It eases fear and anxiety</a:t>
            </a:r>
            <a:endParaRPr/>
          </a:p>
          <a:p>
            <a:pPr>
              <a:defRPr/>
            </a:pPr>
            <a:r>
              <a:rPr lang="en-US"/>
              <a:t>It earns trust and boosts confidence</a:t>
            </a:r>
            <a:endParaRPr/>
          </a:p>
          <a:p>
            <a:pPr>
              <a:defRPr/>
            </a:pPr>
            <a:r>
              <a:rPr lang="en-US"/>
              <a:t>It lessens the incidence of misunderstandings</a:t>
            </a:r>
            <a:endParaRPr/>
          </a:p>
          <a:p>
            <a:pPr>
              <a:defRPr/>
            </a:pPr>
            <a:r>
              <a:rPr lang="en-US"/>
              <a:t>It enables better care</a:t>
            </a:r>
            <a:endParaRPr/>
          </a:p>
          <a:p>
            <a:pPr>
              <a:defRPr/>
            </a:pPr>
            <a:r>
              <a:rPr lang="en-US"/>
              <a:t>It provides for improved medical outcomes</a:t>
            </a:r>
            <a:endParaRPr/>
          </a:p>
          <a:p>
            <a:pPr marL="0" indent="0">
              <a:buNone/>
              <a:defRPr/>
            </a:pPr>
            <a:r>
              <a:rPr lang="en-US" sz="2400"/>
              <a:t>(Ronald B. Adler, George Rodman, Athena du Pre, Understanding Human Communication 13th Edition, Oxford university press 2017)</a:t>
            </a:r>
            <a:endParaRPr lang="el-GR" sz="2400"/>
          </a:p>
          <a:p>
            <a:pPr marL="0" indent="0">
              <a:buNone/>
              <a:defRPr/>
            </a:pPr>
            <a:endParaRPr lang="el-GR" sz="2400"/>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
        <p:nvSpPr>
          <p:cNvPr id="5" name="TekstniOkvir 4"/>
          <p:cNvSpPr txBox="1"/>
          <p:nvPr/>
        </p:nvSpPr>
        <p:spPr bwMode="auto">
          <a:xfrm>
            <a:off x="3048755" y="3223964"/>
            <a:ext cx="6097508" cy="369332"/>
          </a:xfrm>
          <a:prstGeom prst="rect">
            <a:avLst/>
          </a:prstGeom>
          <a:noFill/>
        </p:spPr>
        <p:txBody>
          <a:bodyPr wrap="square">
            <a:spAutoFit/>
          </a:bodyPr>
          <a:lstStyle/>
          <a:p>
            <a:pPr>
              <a:defRPr/>
            </a:pPr>
            <a:endParaRPr lang="hr-HR"/>
          </a:p>
        </p:txBody>
      </p:sp>
      <p:sp>
        <p:nvSpPr>
          <p:cNvPr id="8" name="TekstniOkvir 7"/>
          <p:cNvSpPr txBox="1"/>
          <p:nvPr/>
        </p:nvSpPr>
        <p:spPr bwMode="auto">
          <a:xfrm>
            <a:off x="3048755" y="3223964"/>
            <a:ext cx="6097508" cy="369332"/>
          </a:xfrm>
          <a:prstGeom prst="rect">
            <a:avLst/>
          </a:prstGeom>
          <a:noFill/>
        </p:spPr>
        <p:txBody>
          <a:bodyPr wrap="square">
            <a:spAutoFit/>
          </a:bodyPr>
          <a:lstStyle/>
          <a:p>
            <a:pPr>
              <a:defRPr/>
            </a:pPr>
            <a:endParaRPr lang="hr-HR"/>
          </a:p>
        </p:txBody>
      </p:sp>
      <p:pic>
        <p:nvPicPr>
          <p:cNvPr id="11" name="Slika 10" descr="Slika na kojoj se prikazuje Ljudsko lice, crtić, ilustracija, ukrasni isječci&#10;&#10;Opis je automatski generiran"/>
          <p:cNvPicPr>
            <a:picLocks noChangeAspect="1"/>
          </p:cNvPicPr>
          <p:nvPr/>
        </p:nvPicPr>
        <p:blipFill>
          <a:blip r:embed="rId4"/>
          <a:stretch/>
        </p:blipFill>
        <p:spPr bwMode="auto">
          <a:xfrm>
            <a:off x="8730431" y="2806007"/>
            <a:ext cx="3051859" cy="22266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44"/>
          <p:cNvSpPr>
            <a:spLocks noAdjustHandles="1" noChangeArrowheads="1" noChangeAspect="1" noChangeShapeType="1" noEditPoints="1" noGrp="1" noMove="1" noResize="1" noRot="1" noTextEdit="1"/>
          </p:cNvSpPr>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Rectangle 19"/>
          <p:cNvSpPr>
            <a:spLocks noAdjustHandles="1" noChangeArrowheads="1" noChangeAspect="1" noChangeShapeType="1" noEditPoints="1" noGrp="1" noMove="1" noResize="1" noRot="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a:xfrm>
            <a:off x="1255531" y="965071"/>
            <a:ext cx="10264697" cy="1212102"/>
          </a:xfrm>
        </p:spPr>
        <p:txBody>
          <a:bodyPr>
            <a:normAutofit/>
          </a:bodyPr>
          <a:lstStyle/>
          <a:p>
            <a:pPr>
              <a:defRPr/>
            </a:pPr>
            <a:r>
              <a:rPr lang="en-US" sz="4800" b="1">
                <a:solidFill>
                  <a:schemeClr val="bg1"/>
                </a:solidFill>
              </a:rPr>
              <a:t>Active listening methods </a:t>
            </a:r>
            <a:endParaRPr lang="el-GR" sz="4800" b="1">
              <a:solidFill>
                <a:schemeClr val="bg1"/>
              </a:solidFill>
              <a:latin typeface="Calibri"/>
            </a:endParaRPr>
          </a:p>
        </p:txBody>
      </p:sp>
      <p:sp>
        <p:nvSpPr>
          <p:cNvPr id="3" name="Θέση περιεχομένου 2"/>
          <p:cNvSpPr>
            <a:spLocks noGrp="1"/>
          </p:cNvSpPr>
          <p:nvPr>
            <p:ph idx="1"/>
          </p:nvPr>
        </p:nvSpPr>
        <p:spPr bwMode="auto">
          <a:xfrm>
            <a:off x="1644805" y="2490435"/>
            <a:ext cx="9708995" cy="3567173"/>
          </a:xfrm>
        </p:spPr>
        <p:txBody>
          <a:bodyPr anchor="ctr">
            <a:normAutofit/>
          </a:bodyPr>
          <a:lstStyle/>
          <a:p>
            <a:pPr>
              <a:defRPr/>
            </a:pPr>
            <a:endParaRPr lang="en-US" sz="2400"/>
          </a:p>
          <a:p>
            <a:pPr marL="0" indent="0">
              <a:buNone/>
              <a:defRPr/>
            </a:pPr>
            <a:endParaRPr lang="el-GR" sz="2400"/>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graphicFrame>
        <p:nvGraphicFramePr>
          <p:cNvPr id="4" name="Dijagram 3"/>
          <p:cNvGraphicFramePr>
            <a:graphicFrameLocks xmlns:a="http://schemas.openxmlformats.org/drawingml/2006/main"/>
          </p:cNvGraphicFramePr>
          <p:nvPr/>
        </p:nvGraphicFramePr>
        <p:xfrm>
          <a:off x="1766876" y="2511931"/>
          <a:ext cx="9242005" cy="3980943"/>
          <a:chOff x="0" y="0"/>
          <a:chExt cx="9242005" cy="3980943"/>
        </p:xfrm>
        <a:graphic>
          <a:graphicData uri="http://schemas.openxmlformats.org/drawingml/2006/diagram">
            <dgm:relIds xmlns:dgm="http://schemas.openxmlformats.org/drawingml/2006/diagram" xmlns:r="http://schemas.openxmlformats.org/officeDocument/2006/relationships" r:dm="rId4" r:lo="rId7" r:qs="rId8" r:cs="rId6"/>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44"/>
          <p:cNvSpPr>
            <a:spLocks noAdjustHandles="1" noChangeArrowheads="1" noChangeAspect="1" noChangeShapeType="1" noEditPoints="1" noGrp="1" noMove="1" noResize="1" noRot="1" noTextEdit="1"/>
          </p:cNvSpPr>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Rectangle 19"/>
          <p:cNvSpPr>
            <a:spLocks noAdjustHandles="1" noChangeArrowheads="1" noChangeAspect="1" noChangeShapeType="1" noEditPoints="1" noGrp="1" noMove="1" noResize="1" noRot="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a:xfrm>
            <a:off x="1038914" y="862418"/>
            <a:ext cx="10264697" cy="1212102"/>
          </a:xfrm>
        </p:spPr>
        <p:txBody>
          <a:bodyPr>
            <a:normAutofit/>
          </a:bodyPr>
          <a:lstStyle/>
          <a:p>
            <a:pPr algn="just">
              <a:defRPr/>
            </a:pPr>
            <a:r>
              <a:rPr lang="en-US" sz="4800">
                <a:solidFill>
                  <a:schemeClr val="bg1"/>
                </a:solidFill>
              </a:rPr>
              <a:t> </a:t>
            </a:r>
            <a:r>
              <a:rPr lang="en-US" sz="4800" b="1">
                <a:solidFill>
                  <a:schemeClr val="bg1"/>
                </a:solidFill>
              </a:rPr>
              <a:t>Effective Communication in Healthcare</a:t>
            </a:r>
            <a:endParaRPr/>
          </a:p>
        </p:txBody>
      </p:sp>
      <p:sp>
        <p:nvSpPr>
          <p:cNvPr id="3" name="Θέση περιεχομένου 2"/>
          <p:cNvSpPr>
            <a:spLocks noGrp="1"/>
          </p:cNvSpPr>
          <p:nvPr>
            <p:ph idx="1"/>
          </p:nvPr>
        </p:nvSpPr>
        <p:spPr bwMode="auto">
          <a:xfrm>
            <a:off x="1079499" y="2447762"/>
            <a:ext cx="10472316" cy="3567173"/>
          </a:xfrm>
        </p:spPr>
        <p:txBody>
          <a:bodyPr anchor="ctr">
            <a:normAutofit/>
          </a:bodyPr>
          <a:lstStyle/>
          <a:p>
            <a:pPr algn="just">
              <a:defRPr/>
            </a:pPr>
            <a:r>
              <a:rPr lang="en-US" sz="2000"/>
              <a:t>Understanding the importance of putting yourself in the patient's shoes during healthcare communication is vital. It's not about avoiding patient interactions or improving paperwork efficiency. Instead, it's about enhancing your understanding of the patient's perspective, emotions, and concerns. Empathy is a crucial element of effective communication in healthcare, allowing providers to tailor their approach and provide more compassionate and patient-centered care</a:t>
            </a:r>
            <a:endParaRPr lang="hr-HR" sz="2000"/>
          </a:p>
          <a:p>
            <a:pPr algn="just">
              <a:defRPr/>
            </a:pPr>
            <a:r>
              <a:rPr lang="en-US" sz="2000"/>
              <a:t>Improving communication in healthcare involves adopting key tips that contribute to a positive patient-provider interaction. It's not about avoiding eye contact or making assumptions about what the patient is feeling. Instead, using open-ended questions to encourage patients to share more is a crucial aspect of effective communication. This approach facilitates meaningful conversations, allowing healthcare providers to gather comprehensive information and provide personalized care.</a:t>
            </a:r>
            <a:endParaRPr lang="el-GR" sz="2000"/>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
        <p:nvSpPr>
          <p:cNvPr id="5" name="TekstniOkvir 4"/>
          <p:cNvSpPr txBox="1"/>
          <p:nvPr/>
        </p:nvSpPr>
        <p:spPr bwMode="auto">
          <a:xfrm>
            <a:off x="3048755" y="3223964"/>
            <a:ext cx="6097508" cy="369332"/>
          </a:xfrm>
          <a:prstGeom prst="rect">
            <a:avLst/>
          </a:prstGeom>
          <a:noFill/>
        </p:spPr>
        <p:txBody>
          <a:bodyPr wrap="square">
            <a:spAutoFit/>
          </a:bodyPr>
          <a:lstStyle/>
          <a:p>
            <a:pPr>
              <a:defRPr/>
            </a:pPr>
            <a:endParaRPr lang="hr-HR"/>
          </a:p>
        </p:txBody>
      </p:sp>
      <p:sp>
        <p:nvSpPr>
          <p:cNvPr id="8" name="TekstniOkvir 7"/>
          <p:cNvSpPr txBox="1"/>
          <p:nvPr/>
        </p:nvSpPr>
        <p:spPr bwMode="auto">
          <a:xfrm>
            <a:off x="3048755" y="3223964"/>
            <a:ext cx="6097508" cy="369332"/>
          </a:xfrm>
          <a:prstGeom prst="rect">
            <a:avLst/>
          </a:prstGeom>
          <a:noFill/>
        </p:spPr>
        <p:txBody>
          <a:bodyPr wrap="square">
            <a:spAutoFit/>
          </a:bodyPr>
          <a:lstStyle/>
          <a:p>
            <a:pPr>
              <a:defRPr/>
            </a:pPr>
            <a:endParaRPr lang="hr-H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44"/>
          <p:cNvSpPr>
            <a:spLocks noAdjustHandles="1" noChangeArrowheads="1" noChangeAspect="1" noChangeShapeType="1" noEditPoints="1" noGrp="1" noMove="1" noResize="1" noRot="1" noTextEdit="1"/>
          </p:cNvSpPr>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Rectangle 19"/>
          <p:cNvSpPr>
            <a:spLocks noAdjustHandles="1" noChangeArrowheads="1" noChangeAspect="1" noChangeShapeType="1" noEditPoints="1" noGrp="1" noMove="1" noResize="1" noRot="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a:xfrm>
            <a:off x="1255531" y="965071"/>
            <a:ext cx="10264697" cy="1212102"/>
          </a:xfrm>
        </p:spPr>
        <p:txBody>
          <a:bodyPr>
            <a:noAutofit/>
          </a:bodyPr>
          <a:lstStyle/>
          <a:p>
            <a:pPr>
              <a:defRPr/>
            </a:pPr>
            <a:r>
              <a:rPr lang="en-US" sz="3200" b="1">
                <a:solidFill>
                  <a:schemeClr val="bg1"/>
                </a:solidFill>
              </a:rPr>
              <a:t>Tips for better communication (Lucy Webb, Nursing: communications skills in practice)</a:t>
            </a:r>
            <a:endParaRPr lang="el-GR" sz="3200" b="1">
              <a:solidFill>
                <a:schemeClr val="bg1"/>
              </a:solidFill>
              <a:latin typeface="Calibri"/>
            </a:endParaRPr>
          </a:p>
        </p:txBody>
      </p:sp>
      <p:sp>
        <p:nvSpPr>
          <p:cNvPr id="3" name="Θέση περιεχομένου 2"/>
          <p:cNvSpPr>
            <a:spLocks noGrp="1"/>
          </p:cNvSpPr>
          <p:nvPr>
            <p:ph idx="1"/>
          </p:nvPr>
        </p:nvSpPr>
        <p:spPr bwMode="auto">
          <a:xfrm>
            <a:off x="1644805" y="2490435"/>
            <a:ext cx="9708995" cy="3567173"/>
          </a:xfrm>
        </p:spPr>
        <p:txBody>
          <a:bodyPr anchor="ctr">
            <a:normAutofit/>
          </a:bodyPr>
          <a:lstStyle/>
          <a:p>
            <a:pPr>
              <a:defRPr/>
            </a:pPr>
            <a:endParaRPr lang="en-US" sz="2400"/>
          </a:p>
          <a:p>
            <a:pPr marL="0" indent="0">
              <a:buNone/>
              <a:defRPr/>
            </a:pPr>
            <a:endParaRPr lang="el-GR" sz="2400"/>
          </a:p>
          <a:p>
            <a:pPr marL="0" indent="0">
              <a:buNone/>
              <a:defRPr/>
            </a:pPr>
            <a:endParaRPr lang="el-GR" sz="2400"/>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graphicFrame>
        <p:nvGraphicFramePr>
          <p:cNvPr id="4" name="Dijagram 3"/>
          <p:cNvGraphicFramePr>
            <a:graphicFrameLocks xmlns:a="http://schemas.openxmlformats.org/drawingml/2006/main"/>
          </p:cNvGraphicFramePr>
          <p:nvPr/>
        </p:nvGraphicFramePr>
        <p:xfrm>
          <a:off x="3473229" y="2612586"/>
          <a:ext cx="5829300" cy="3810000"/>
          <a:chOff x="0" y="0"/>
          <a:chExt cx="5829300" cy="3810000"/>
        </p:xfrm>
        <a:graphic>
          <a:graphicData uri="http://schemas.openxmlformats.org/drawingml/2006/diagram">
            <dgm:relIds xmlns:dgm="http://schemas.openxmlformats.org/drawingml/2006/diagram" xmlns:r="http://schemas.openxmlformats.org/officeDocument/2006/relationships" r:dm="rId4" r:lo="rId7" r:qs="rId8" r:cs="rId6"/>
          </a:graphicData>
        </a:graphic>
      </p:graphicFrame>
      <p:sp>
        <p:nvSpPr>
          <p:cNvPr id="7" name="Pravokutnik: zaobljeni kutovi 6"/>
          <p:cNvSpPr/>
          <p:nvPr/>
        </p:nvSpPr>
        <p:spPr bwMode="auto">
          <a:xfrm>
            <a:off x="5412519" y="3861048"/>
            <a:ext cx="1950720" cy="1036320"/>
          </a:xfrm>
          <a:prstGeom prst="roundRect">
            <a:avLst>
              <a:gd name="adj" fmla="val 16667"/>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noAutofit/>
          </a:bodyPr>
          <a:lstStyle/>
          <a:p>
            <a:pPr algn="ctr">
              <a:lnSpc>
                <a:spcPct val="107000"/>
              </a:lnSpc>
              <a:spcAft>
                <a:spcPts val="800"/>
              </a:spcAft>
              <a:defRPr/>
            </a:pPr>
            <a:r>
              <a:rPr lang="hr-HR" sz="1800" b="1">
                <a:ea typeface="Century Gothic"/>
                <a:cs typeface="Times New Roman"/>
              </a:rPr>
              <a:t>ACTIVE LISTENING</a:t>
            </a:r>
            <a:endParaRPr lang="hr-HR" sz="1100">
              <a:ea typeface="Century Gothic"/>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p:txBody>
          <a:bodyPr>
            <a:normAutofit/>
          </a:bodyPr>
          <a:lstStyle/>
          <a:p>
            <a:pPr algn="just">
              <a:defRPr/>
            </a:pPr>
            <a:r>
              <a:rPr lang="en-US" sz="4800">
                <a:solidFill>
                  <a:schemeClr val="bg1"/>
                </a:solidFill>
              </a:rPr>
              <a:t> </a:t>
            </a:r>
            <a:endParaRPr lang="en-US" sz="4800" b="1">
              <a:solidFill>
                <a:schemeClr val="bg1"/>
              </a:solidFill>
            </a:endParaRPr>
          </a:p>
        </p:txBody>
      </p:sp>
      <p:sp>
        <p:nvSpPr>
          <p:cNvPr id="3" name="Θέση περιεχομένου 2"/>
          <p:cNvSpPr>
            <a:spLocks noGrp="1"/>
          </p:cNvSpPr>
          <p:nvPr>
            <p:ph sz="half" idx="2"/>
          </p:nvPr>
        </p:nvSpPr>
        <p:spPr bwMode="auto">
          <a:xfrm>
            <a:off x="839788" y="3499307"/>
            <a:ext cx="5157787" cy="3684588"/>
          </a:xfrm>
        </p:spPr>
        <p:txBody>
          <a:bodyPr anchor="ctr">
            <a:normAutofit/>
          </a:bodyPr>
          <a:lstStyle/>
          <a:p>
            <a:pPr lvl="1" algn="just">
              <a:defRPr/>
            </a:pPr>
            <a:r>
              <a:rPr lang="en-US" sz="1900"/>
              <a:t>Lack of Non-Verbal Cues</a:t>
            </a:r>
            <a:endParaRPr lang="hr-HR" sz="1900"/>
          </a:p>
          <a:p>
            <a:pPr lvl="1" algn="just">
              <a:defRPr/>
            </a:pPr>
            <a:r>
              <a:rPr lang="en-US" sz="1900"/>
              <a:t>Technical </a:t>
            </a:r>
            <a:r>
              <a:rPr lang="en-US" sz="1900"/>
              <a:t>Issues</a:t>
            </a:r>
            <a:endParaRPr/>
          </a:p>
          <a:p>
            <a:pPr lvl="1" algn="just">
              <a:defRPr/>
            </a:pPr>
            <a:r>
              <a:rPr lang="en-US" sz="1900"/>
              <a:t>Limited </a:t>
            </a:r>
            <a:r>
              <a:rPr lang="en-US" sz="1900"/>
              <a:t>Physical </a:t>
            </a:r>
            <a:r>
              <a:rPr lang="en-US" sz="1900"/>
              <a:t>Examination</a:t>
            </a:r>
            <a:endParaRPr/>
          </a:p>
          <a:p>
            <a:pPr lvl="1" algn="just">
              <a:defRPr/>
            </a:pPr>
            <a:r>
              <a:rPr lang="en-US" sz="1900"/>
              <a:t>Privacy and Security Concerns</a:t>
            </a:r>
            <a:endParaRPr lang="hr-HR" sz="1900"/>
          </a:p>
          <a:p>
            <a:pPr lvl="1" algn="just">
              <a:defRPr/>
            </a:pPr>
            <a:r>
              <a:rPr lang="en-US" sz="1900"/>
              <a:t>Language and Cultural Barriers</a:t>
            </a:r>
            <a:endParaRPr lang="hr-HR" sz="1900"/>
          </a:p>
          <a:p>
            <a:pPr lvl="1" algn="just">
              <a:defRPr/>
            </a:pPr>
            <a:r>
              <a:rPr lang="en-US" sz="1900"/>
              <a:t>Limited Access to Technology</a:t>
            </a:r>
            <a:endParaRPr lang="hr-HR" sz="1900"/>
          </a:p>
          <a:p>
            <a:pPr lvl="1" algn="just">
              <a:defRPr/>
            </a:pPr>
            <a:r>
              <a:rPr lang="en-US" sz="1900"/>
              <a:t>Distractions </a:t>
            </a:r>
            <a:r>
              <a:rPr lang="en-US" sz="1900"/>
              <a:t>and </a:t>
            </a:r>
            <a:r>
              <a:rPr lang="en-US" sz="1900"/>
              <a:t>Environment</a:t>
            </a:r>
            <a:endParaRPr/>
          </a:p>
          <a:p>
            <a:pPr lvl="1" algn="just">
              <a:defRPr/>
            </a:pPr>
            <a:endParaRPr lang="hr-HR" sz="1600"/>
          </a:p>
          <a:p>
            <a:pPr lvl="1" algn="just">
              <a:defRPr/>
            </a:pPr>
            <a:endParaRPr lang="hr-HR" sz="1600"/>
          </a:p>
          <a:p>
            <a:pPr lvl="1" algn="just">
              <a:defRPr/>
            </a:pPr>
            <a:endParaRPr lang="hr-HR" sz="1600"/>
          </a:p>
          <a:p>
            <a:pPr lvl="1" algn="just">
              <a:defRPr/>
            </a:pPr>
            <a:endParaRPr lang="el-GR" sz="1600"/>
          </a:p>
        </p:txBody>
      </p:sp>
      <p:sp>
        <p:nvSpPr>
          <p:cNvPr id="11" name="Rezervirano mjesto sadržaja 10"/>
          <p:cNvSpPr>
            <a:spLocks noGrp="1"/>
          </p:cNvSpPr>
          <p:nvPr>
            <p:ph sz="quarter" idx="4"/>
          </p:nvPr>
        </p:nvSpPr>
        <p:spPr bwMode="auto">
          <a:xfrm>
            <a:off x="6204321" y="3491987"/>
            <a:ext cx="5183188" cy="3285181"/>
          </a:xfrm>
        </p:spPr>
        <p:txBody>
          <a:bodyPr>
            <a:normAutofit/>
          </a:bodyPr>
          <a:lstStyle/>
          <a:p>
            <a:pPr>
              <a:defRPr/>
            </a:pPr>
            <a:r>
              <a:rPr lang="en-US" sz="1900"/>
              <a:t>Loss of Personal Connection</a:t>
            </a:r>
            <a:endParaRPr/>
          </a:p>
          <a:p>
            <a:pPr>
              <a:defRPr/>
            </a:pPr>
            <a:r>
              <a:rPr lang="en-US" sz="1900"/>
              <a:t>Misinterpretation of Information</a:t>
            </a:r>
            <a:endParaRPr/>
          </a:p>
          <a:p>
            <a:pPr>
              <a:defRPr/>
            </a:pPr>
            <a:r>
              <a:rPr lang="en-US" sz="1900"/>
              <a:t>Legal and Regulatory Challenges</a:t>
            </a:r>
            <a:endParaRPr/>
          </a:p>
          <a:p>
            <a:pPr>
              <a:defRPr/>
            </a:pPr>
            <a:r>
              <a:rPr lang="en-US" sz="1900"/>
              <a:t>Patient Engagement: </a:t>
            </a:r>
            <a:endParaRPr/>
          </a:p>
          <a:p>
            <a:pPr>
              <a:defRPr/>
            </a:pPr>
            <a:r>
              <a:rPr lang="en-US" sz="1900"/>
              <a:t>Emergency Situations</a:t>
            </a:r>
            <a:endParaRPr/>
          </a:p>
          <a:p>
            <a:pPr>
              <a:defRPr/>
            </a:pPr>
            <a:r>
              <a:rPr lang="en-US" sz="1900"/>
              <a:t>Time Management</a:t>
            </a:r>
            <a:endParaRPr/>
          </a:p>
          <a:p>
            <a:pPr>
              <a:defRPr/>
            </a:pPr>
            <a:r>
              <a:rPr lang="en-US" sz="1900"/>
              <a:t>Training and Education</a:t>
            </a:r>
            <a:endParaRPr/>
          </a:p>
          <a:p>
            <a:pPr>
              <a:defRPr/>
            </a:pPr>
            <a:endParaRPr lang="hr-HR"/>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19078" y="-47695"/>
            <a:ext cx="1514637" cy="786824"/>
          </a:xfrm>
          <a:prstGeom prst="rect">
            <a:avLst/>
          </a:prstGeom>
          <a:noFill/>
          <a:ln>
            <a:noFill/>
          </a:ln>
        </p:spPr>
      </p:pic>
      <p:sp>
        <p:nvSpPr>
          <p:cNvPr id="4" name="Rectangle 19"/>
          <p:cNvSpPr/>
          <p:nvPr/>
        </p:nvSpPr>
        <p:spPr bwMode="auto">
          <a:xfrm>
            <a:off x="657227" y="671581"/>
            <a:ext cx="10890113" cy="1662499"/>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r>
              <a:rPr lang="en-US" sz="3600" b="1" i="0" u="none" strike="noStrike" cap="none" spc="0">
                <a:ln>
                  <a:noFill/>
                </a:ln>
                <a:solidFill>
                  <a:srgbClr val="FFFFFF"/>
                </a:solidFill>
                <a:latin typeface="Calibri"/>
                <a:cs typeface="Arial"/>
              </a:rPr>
              <a:t>2.</a:t>
            </a:r>
            <a:r>
              <a:rPr lang="hr-HR" sz="3600" b="1" i="0" u="none" strike="noStrike" cap="none" spc="0">
                <a:ln>
                  <a:noFill/>
                </a:ln>
                <a:solidFill>
                  <a:srgbClr val="FFFFFF"/>
                </a:solidFill>
                <a:latin typeface="Calibri"/>
                <a:cs typeface="Arial"/>
              </a:rPr>
              <a:t>1 </a:t>
            </a:r>
            <a:r>
              <a:rPr lang="en-US" sz="3600" b="1" i="0" u="none" strike="noStrike" cap="none" spc="0">
                <a:ln>
                  <a:noFill/>
                </a:ln>
                <a:solidFill>
                  <a:srgbClr val="FFFFFF"/>
                </a:solidFill>
                <a:latin typeface="Calibri"/>
                <a:cs typeface="Arial"/>
              </a:rPr>
              <a:t>COMMUNICATION USING TECHNOLOGY – CHAL</a:t>
            </a:r>
            <a:r>
              <a:rPr lang="hr-HR" sz="3600" b="1">
                <a:solidFill>
                  <a:srgbClr val="FFFFFF"/>
                </a:solidFill>
                <a:latin typeface="Calibri"/>
                <a:cs typeface="Arial"/>
              </a:rPr>
              <a:t>L</a:t>
            </a:r>
            <a:r>
              <a:rPr lang="en-US" sz="3600" b="1" i="0" u="none" strike="noStrike" cap="none" spc="0">
                <a:ln>
                  <a:noFill/>
                </a:ln>
                <a:solidFill>
                  <a:srgbClr val="FFFFFF"/>
                </a:solidFill>
                <a:latin typeface="Calibri"/>
                <a:cs typeface="Arial"/>
              </a:rPr>
              <a:t>ENGES AND BARRIERS</a:t>
            </a:r>
            <a:br>
              <a:rPr lang="hr-HR" sz="4300" b="1" i="0" u="none" strike="noStrike" cap="none" spc="0">
                <a:ln>
                  <a:noFill/>
                </a:ln>
                <a:solidFill>
                  <a:srgbClr val="FFFFFF"/>
                </a:solidFill>
                <a:latin typeface="Calibri"/>
                <a:cs typeface="Arial"/>
              </a:rPr>
            </a:br>
            <a:endParaRPr lang="en-US"/>
          </a:p>
        </p:txBody>
      </p:sp>
      <p:sp>
        <p:nvSpPr>
          <p:cNvPr id="13" name="Rezervirano mjesto teksta 8"/>
          <p:cNvSpPr>
            <a:spLocks noGrp="1"/>
          </p:cNvSpPr>
          <p:nvPr>
            <p:ph type="body" idx="1"/>
          </p:nvPr>
        </p:nvSpPr>
        <p:spPr bwMode="auto">
          <a:xfrm>
            <a:off x="1091028" y="2668075"/>
            <a:ext cx="10448847" cy="823912"/>
          </a:xfrm>
        </p:spPr>
        <p:txBody>
          <a:bodyPr>
            <a:noAutofit/>
          </a:bodyPr>
          <a:lstStyle/>
          <a:p>
            <a:pPr algn="just">
              <a:defRPr/>
            </a:pPr>
            <a:r>
              <a:rPr lang="en-US" sz="2000" b="0"/>
              <a:t>Communication in telenursing, while valuable and convenient, can present several challenges and barriers that need to be addressed to ensure effective healthcare delivery. </a:t>
            </a:r>
            <a:endParaRPr lang="hr-HR" sz="2000" b="0"/>
          </a:p>
          <a:p>
            <a:pPr algn="just">
              <a:defRPr/>
            </a:pPr>
            <a:r>
              <a:rPr lang="en-US" sz="2000" b="0"/>
              <a:t>Some of these challenges and barriers include</a:t>
            </a:r>
            <a:r>
              <a:rPr lang="hr-HR" sz="2000" b="0"/>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10" name="Rectangle 9"/>
          <p:cNvSpPr>
            <a:spLocks noAdjustHandles="1" noChangeArrowheads="1" noChangeAspect="1" noChangeShapeType="1" noEditPoints="1" noGrp="1" noMove="1" noResize="1" noRot="1" noTextEdit="1"/>
          </p:cNvSpPr>
          <p:nvPr/>
        </p:nvSpPr>
        <p:spPr bwMode="auto">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Freeform 45"/>
          <p:cNvSpPr>
            <a:spLocks noAdjustHandles="1" noChangeArrowheads="1" noChangeAspect="1" noChangeShapeType="1" noEditPoints="1" noGrp="1" noMove="1" noResize="1" noRot="1" noTextEdit="1"/>
          </p:cNvSpPr>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46"/>
          <p:cNvSpPr>
            <a:spLocks noAdjustHandles="1" noChangeArrowheads="1" noChangeAspect="1" noChangeShapeType="1" noEditPoints="1" noGrp="1" noMove="1" noResize="1" noRot="1" noTextEdit="1"/>
          </p:cNvSpPr>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47"/>
          <p:cNvSpPr>
            <a:spLocks noAdjustHandles="1" noChangeArrowheads="1" noChangeAspect="1" noChangeShapeType="1" noEditPoints="1" noGrp="1" noMove="1" noResize="1" noRot="1" noTextEdit="1"/>
          </p:cNvSpPr>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44"/>
          <p:cNvSpPr>
            <a:spLocks noAdjustHandles="1" noChangeArrowheads="1" noChangeAspect="1" noChangeShapeType="1" noEditPoints="1" noGrp="1" noMove="1" noResize="1" noRot="1" noTextEdit="1"/>
          </p:cNvSpPr>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2" name="Τίτλος 1"/>
          <p:cNvSpPr>
            <a:spLocks noGrp="1"/>
          </p:cNvSpPr>
          <p:nvPr>
            <p:ph type="title"/>
          </p:nvPr>
        </p:nvSpPr>
        <p:spPr bwMode="auto"/>
        <p:txBody>
          <a:bodyPr>
            <a:normAutofit/>
          </a:bodyPr>
          <a:lstStyle/>
          <a:p>
            <a:pPr algn="just">
              <a:defRPr/>
            </a:pPr>
            <a:r>
              <a:rPr lang="en-US" sz="4800">
                <a:solidFill>
                  <a:schemeClr val="bg1"/>
                </a:solidFill>
              </a:rPr>
              <a:t> </a:t>
            </a:r>
            <a:endParaRPr lang="en-US" sz="4800" b="1">
              <a:solidFill>
                <a:schemeClr val="bg1"/>
              </a:solidFill>
            </a:endParaRPr>
          </a:p>
        </p:txBody>
      </p:sp>
      <p:sp>
        <p:nvSpPr>
          <p:cNvPr id="3" name="Θέση περιεχομένου 2"/>
          <p:cNvSpPr>
            <a:spLocks noGrp="1"/>
          </p:cNvSpPr>
          <p:nvPr>
            <p:ph idx="1"/>
          </p:nvPr>
        </p:nvSpPr>
        <p:spPr bwMode="auto">
          <a:xfrm>
            <a:off x="1056694" y="2599248"/>
            <a:ext cx="10515600" cy="4351338"/>
          </a:xfrm>
        </p:spPr>
        <p:txBody>
          <a:bodyPr anchor="ctr">
            <a:normAutofit/>
          </a:bodyPr>
          <a:lstStyle/>
          <a:p>
            <a:pPr marL="457200" lvl="1" indent="0" algn="just">
              <a:buNone/>
              <a:defRPr/>
            </a:pPr>
            <a:endParaRPr lang="hr-HR" sz="1600"/>
          </a:p>
          <a:p>
            <a:pPr lvl="1" algn="just">
              <a:defRPr/>
            </a:pPr>
            <a:endParaRPr lang="hr-HR" sz="1600"/>
          </a:p>
          <a:p>
            <a:pPr lvl="1" algn="just">
              <a:defRPr/>
            </a:pPr>
            <a:endParaRPr lang="el-GR" sz="1600"/>
          </a:p>
        </p:txBody>
      </p:sp>
      <p:sp>
        <p:nvSpPr>
          <p:cNvPr id="13" name="Rezervirano mjesto teksta 8"/>
          <p:cNvSpPr>
            <a:spLocks noGrp="1"/>
          </p:cNvSpPr>
          <p:nvPr>
            <p:ph type="body" idx="4294967295"/>
          </p:nvPr>
        </p:nvSpPr>
        <p:spPr bwMode="auto">
          <a:xfrm>
            <a:off x="1133343" y="2543175"/>
            <a:ext cx="10406190" cy="3359234"/>
          </a:xfrm>
        </p:spPr>
        <p:txBody>
          <a:bodyPr>
            <a:noAutofit/>
          </a:bodyPr>
          <a:lstStyle/>
          <a:p>
            <a:pPr marL="0" indent="0" algn="just">
              <a:buNone/>
              <a:defRPr/>
            </a:pPr>
            <a:r>
              <a:rPr lang="en-US" sz="2400" b="0" u="sng"/>
              <a:t>Generational Challenges:</a:t>
            </a:r>
            <a:endParaRPr/>
          </a:p>
          <a:p>
            <a:pPr marL="0" indent="0" algn="just">
              <a:buNone/>
              <a:defRPr/>
            </a:pPr>
            <a:r>
              <a:rPr lang="en-US" sz="2000" b="1"/>
              <a:t>Technology Literacy</a:t>
            </a:r>
            <a:endParaRPr/>
          </a:p>
          <a:p>
            <a:pPr marL="0" indent="0" algn="just">
              <a:buNone/>
              <a:defRPr/>
            </a:pPr>
            <a:r>
              <a:rPr lang="en-US" sz="2000" b="0"/>
              <a:t>•</a:t>
            </a:r>
            <a:r>
              <a:rPr lang="hr-HR" sz="2000" b="0"/>
              <a:t> </a:t>
            </a:r>
            <a:r>
              <a:rPr lang="en-US" sz="1800" b="0"/>
              <a:t>Telenurses need to be patient and adapt their communication to accommodate varying levels of technology literacy.</a:t>
            </a:r>
            <a:endParaRPr/>
          </a:p>
          <a:p>
            <a:pPr marL="0" indent="0" algn="just">
              <a:buNone/>
              <a:defRPr/>
            </a:pPr>
            <a:r>
              <a:rPr lang="en-US" sz="2000" b="1"/>
              <a:t>Communication Preferences</a:t>
            </a:r>
            <a:endParaRPr/>
          </a:p>
          <a:p>
            <a:pPr marL="0" indent="0" algn="just">
              <a:buNone/>
              <a:defRPr/>
            </a:pPr>
            <a:r>
              <a:rPr lang="en-US" sz="2000" b="0"/>
              <a:t>•</a:t>
            </a:r>
            <a:r>
              <a:rPr lang="hr-HR" sz="2000" b="0"/>
              <a:t> </a:t>
            </a:r>
            <a:r>
              <a:rPr lang="en-US" sz="1800" b="0"/>
              <a:t>Telenurses should be flexible and capable of adapting their communication style to meet the patient's preferences.</a:t>
            </a:r>
            <a:endParaRPr/>
          </a:p>
          <a:p>
            <a:pPr marL="0" indent="0" algn="just">
              <a:buNone/>
              <a:defRPr/>
            </a:pPr>
            <a:r>
              <a:rPr lang="en-US" sz="2000" b="1"/>
              <a:t>Respect for Tradition and Values</a:t>
            </a:r>
            <a:endParaRPr/>
          </a:p>
          <a:p>
            <a:pPr marL="0" indent="0" algn="just">
              <a:buNone/>
              <a:defRPr/>
            </a:pPr>
            <a:r>
              <a:rPr lang="en-US" sz="2000" b="0"/>
              <a:t>•</a:t>
            </a:r>
            <a:r>
              <a:rPr lang="en-US" sz="1800" b="0"/>
              <a:t>Encourage telenurses to ask open-ended questions to understand the patient's values and preferences</a:t>
            </a:r>
            <a:endParaRPr/>
          </a:p>
          <a:p>
            <a:pPr marL="0" indent="0" algn="just">
              <a:buNone/>
              <a:defRPr/>
            </a:pPr>
            <a:endParaRPr lang="hr-HR" sz="2000" b="0"/>
          </a:p>
        </p:txBody>
      </p:sp>
      <p:pic>
        <p:nvPicPr>
          <p:cNvPr id="6" name="Slika 6"/>
          <p:cNvPicPr>
            <a:picLocks noChangeAspect="1"/>
          </p:cNvPicPr>
          <p:nvPr/>
        </p:nvPicPr>
        <p:blipFill>
          <a:blip r:embed="rId2"/>
          <a:stretch/>
        </p:blipFill>
        <p:spPr bwMode="auto">
          <a:xfrm>
            <a:off x="177798" y="6303702"/>
            <a:ext cx="1803400" cy="378345"/>
          </a:xfrm>
          <a:prstGeom prst="rect">
            <a:avLst/>
          </a:prstGeom>
        </p:spPr>
      </p:pic>
      <p:pic>
        <p:nvPicPr>
          <p:cNvPr id="15" name="Picture 2" descr="TELENURSING_LOGO_final"/>
          <p:cNvPicPr>
            <a:picLocks noChangeAspect="1" noChangeArrowheads="1"/>
          </p:cNvPicPr>
          <p:nvPr/>
        </p:nvPicPr>
        <p:blipFill>
          <a:blip r:embed="rId3"/>
          <a:stretch/>
        </p:blipFill>
        <p:spPr bwMode="auto">
          <a:xfrm>
            <a:off x="10674315" y="-49448"/>
            <a:ext cx="1514637" cy="786824"/>
          </a:xfrm>
          <a:prstGeom prst="rect">
            <a:avLst/>
          </a:prstGeom>
          <a:noFill/>
          <a:ln>
            <a:noFill/>
          </a:ln>
        </p:spPr>
      </p:pic>
      <p:sp>
        <p:nvSpPr>
          <p:cNvPr id="4" name="Rectangle 19"/>
          <p:cNvSpPr/>
          <p:nvPr/>
        </p:nvSpPr>
        <p:spPr bwMode="auto">
          <a:xfrm>
            <a:off x="649419" y="810120"/>
            <a:ext cx="10890113" cy="1662499"/>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r>
              <a:rPr lang="en-US" sz="4300" b="1" i="0" u="none" strike="noStrike" cap="none" spc="0">
                <a:ln>
                  <a:noFill/>
                </a:ln>
                <a:solidFill>
                  <a:srgbClr val="FFFFFF"/>
                </a:solidFill>
                <a:latin typeface="Calibri"/>
                <a:cs typeface="Arial"/>
              </a:rPr>
              <a:t>Generational, cultural, and socioeconomic factors in communication </a:t>
            </a: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ONLYOFFICE/7.2.2.56</Application>
  <DocSecurity>0</DocSecurity>
  <PresentationFormat>Široki zaslon</PresentationFormat>
  <Paragraphs>0</Paragraphs>
  <Slides>25</Slides>
  <Notes>25</Notes>
  <HiddenSlides>0</HiddenSlides>
  <MMClips>2</MMClips>
  <ScaleCrop>0</ScaleCrop>
  <HeadingPairs>
    <vt:vector size="4" baseType="variant">
      <vt:variant>
        <vt:lpstr>Theme</vt:lpstr>
      </vt:variant>
      <vt:variant>
        <vt:i4>2</vt:i4>
      </vt:variant>
      <vt:variant>
        <vt:lpstr>Slide Titles</vt:lpstr>
      </vt:variant>
      <vt:variant>
        <vt:i4>25</vt:i4>
      </vt:variant>
    </vt:vector>
  </HeadingPairs>
  <TitlesOfParts>
    <vt:vector size="27"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TeleNursing</dc:title>
  <dc:subject/>
  <dc:creator>Ivana Peranović</dc:creator>
  <cp:keywords/>
  <dc:description/>
  <dc:identifier/>
  <dc:language/>
  <cp:lastModifiedBy>Anonymous</cp:lastModifiedBy>
  <cp:revision>140</cp:revision>
  <dcterms:created xsi:type="dcterms:W3CDTF">2022-05-26T07:07:06Z</dcterms:created>
  <dcterms:modified xsi:type="dcterms:W3CDTF">2023-12-20T08:05:02Z</dcterms:modified>
  <cp:category/>
  <cp:contentStatus/>
  <cp:version/>
</cp:coreProperties>
</file>