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80" r:id="rId5"/>
    <p:sldId id="281" r:id="rId6"/>
    <p:sldId id="282" r:id="rId7"/>
    <p:sldId id="283" r:id="rId8"/>
    <p:sldId id="284" r:id="rId9"/>
    <p:sldId id="285" r:id="rId10"/>
    <p:sldId id="279" r:id="rId11"/>
  </p:sldIdLst>
  <p:sldSz cx="12192000" cy="6858000"/>
  <p:notesSz cx="12192000" cy="6858000"/>
  <p:defaultTextStyle>
    <a:defPPr>
      <a:defRPr lang="el-G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7288ABE-C912-EAAF-59DA-095E7A021F86}">
  <a:tblStyle styleId="{17288ABE-C912-EAAF-59DA-095E7A021F86}" styleName="Μεσαίο στυλ 2 - Έμφαση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6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Διαφάνεια τίτλου">
    <p:spTree>
      <p:nvGrpSpPr>
        <p:cNvPr id="1" name=""/>
        <p:cNvGrpSpPr/>
        <p:nvPr/>
      </p:nvGrpSpPr>
      <p:grpSpPr bwMode="auto">
        <a:xfrm>
          <a:off x="0" y="0"/>
          <a:ext cx="0" cy="0"/>
          <a:chOff x="0" y="0"/>
          <a:chExt cx="0" cy="0"/>
        </a:xfrm>
      </p:grpSpPr>
      <p:sp>
        <p:nvSpPr>
          <p:cNvPr id="2" name="Τίτλος 1"/>
          <p:cNvSpPr>
            <a:spLocks noGrp="1"/>
          </p:cNvSpPr>
          <p:nvPr>
            <p:ph type="ctrTitle"/>
          </p:nvPr>
        </p:nvSpPr>
        <p:spPr bwMode="auto">
          <a:xfrm>
            <a:off x="1524000" y="1122363"/>
            <a:ext cx="9144000" cy="2387600"/>
          </a:xfrm>
        </p:spPr>
        <p:txBody>
          <a:bodyPr anchor="b"/>
          <a:lstStyle>
            <a:lvl1pPr algn="ctr">
              <a:defRPr sz="6000"/>
            </a:lvl1pPr>
          </a:lstStyle>
          <a:p>
            <a:pPr>
              <a:defRPr/>
            </a:pPr>
            <a:r>
              <a:rPr lang="el-GR"/>
              <a:t>Κάντε κλικ για να επεξεργαστείτε τον τίτλο υποδείγματος</a:t>
            </a:r>
            <a:endParaRPr/>
          </a:p>
        </p:txBody>
      </p:sp>
      <p:sp>
        <p:nvSpPr>
          <p:cNvPr id="3" name="Υπότιτλος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l-GR"/>
              <a:t>Κάντε κλικ για να επεξεργαστείτε τον υπότιτλο του υποδείγματος</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Τίτλος και Κατακόρυφο κεί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p:txBody>
          <a:bodyPr vert="eaVert"/>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Κατακόρυφος τίτλος και Κείμενο">
    <p:spTree>
      <p:nvGrpSpPr>
        <p:cNvPr id="1" name=""/>
        <p:cNvGrpSpPr/>
        <p:nvPr/>
      </p:nvGrpSpPr>
      <p:grpSpPr bwMode="auto">
        <a:xfrm>
          <a:off x="0" y="0"/>
          <a:ext cx="0" cy="0"/>
          <a:chOff x="0" y="0"/>
          <a:chExt cx="0" cy="0"/>
        </a:xfrm>
      </p:grpSpPr>
      <p:sp>
        <p:nvSpPr>
          <p:cNvPr id="2" name="Κατακόρυφος τίτλος 1"/>
          <p:cNvSpPr>
            <a:spLocks noGrp="1"/>
          </p:cNvSpPr>
          <p:nvPr>
            <p:ph type="title" orient="vert"/>
          </p:nvPr>
        </p:nvSpPr>
        <p:spPr bwMode="auto">
          <a:xfrm>
            <a:off x="8724900" y="365125"/>
            <a:ext cx="2628900" cy="5811838"/>
          </a:xfrm>
        </p:spPr>
        <p:txBody>
          <a:bodyPr vert="eaVert"/>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a:xfrm>
            <a:off x="838200" y="365125"/>
            <a:ext cx="7734300" cy="5811838"/>
          </a:xfrm>
        </p:spPr>
        <p:txBody>
          <a:bodyPr vert="eaVert"/>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userDrawn="1">
  <p:cSld name="Διαφάνεια τίτλου">
    <p:spTree>
      <p:nvGrpSpPr>
        <p:cNvPr id="1" name=""/>
        <p:cNvGrpSpPr/>
        <p:nvPr/>
      </p:nvGrpSpPr>
      <p:grpSpPr bwMode="auto">
        <a:xfrm>
          <a:off x="0" y="0"/>
          <a:ext cx="0" cy="0"/>
          <a:chOff x="0" y="0"/>
          <a:chExt cx="0" cy="0"/>
        </a:xfrm>
      </p:grpSpPr>
      <p:sp>
        <p:nvSpPr>
          <p:cNvPr id="2" name="Τίτλος 1"/>
          <p:cNvSpPr>
            <a:spLocks noGrp="1"/>
          </p:cNvSpPr>
          <p:nvPr>
            <p:ph type="ctrTitle"/>
          </p:nvPr>
        </p:nvSpPr>
        <p:spPr bwMode="auto">
          <a:xfrm>
            <a:off x="1524000" y="1122363"/>
            <a:ext cx="9144000" cy="2387600"/>
          </a:xfrm>
        </p:spPr>
        <p:txBody>
          <a:bodyPr anchor="b"/>
          <a:lstStyle>
            <a:lvl1pPr algn="ctr">
              <a:defRPr sz="6000"/>
            </a:lvl1pPr>
          </a:lstStyle>
          <a:p>
            <a:pPr>
              <a:defRPr/>
            </a:pPr>
            <a:r>
              <a:rPr lang="el-GR"/>
              <a:t>Κάντε κλικ για να επεξεργαστείτε τον τίτλο υποδείγματος</a:t>
            </a:r>
            <a:endParaRPr/>
          </a:p>
        </p:txBody>
      </p:sp>
      <p:sp>
        <p:nvSpPr>
          <p:cNvPr id="3" name="Υπότιτλος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l-GR"/>
              <a:t>Κάντε κλικ για να επεξεργαστείτε τον υπότιτλο του υποδείγματος</a:t>
            </a:r>
            <a:endParaRPr/>
          </a:p>
        </p:txBody>
      </p:sp>
      <p:sp>
        <p:nvSpPr>
          <p:cNvPr id="4" name="Θέση ημερομηνίας 3"/>
          <p:cNvSpPr>
            <a:spLocks noGrp="1"/>
          </p:cNvSpPr>
          <p:nvPr>
            <p:ph type="dt" sz="half" idx="10"/>
          </p:nvPr>
        </p:nvSpPr>
        <p:spPr bwMode="auto"/>
        <p:txBody>
          <a:bodyPr/>
          <a:lstStyle/>
          <a:p>
            <a:pPr>
              <a:defRPr/>
            </a:pPr>
            <a:fld id="{B8919CB4-986D-4738-8813-7F7832C05261}"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obj" preserve="1" userDrawn="1">
  <p:cSld name="Τίτλος και περιεχό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10"/>
          </p:nvPr>
        </p:nvSpPr>
        <p:spPr bwMode="auto"/>
        <p:txBody>
          <a:bodyPr/>
          <a:lstStyle/>
          <a:p>
            <a:pPr>
              <a:defRPr/>
            </a:pPr>
            <a:fld id="{487E2042-82F6-473A-9160-9E3EF512905C}"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secHead" preserve="1" userDrawn="1">
  <p:cSld name="Κεφαλίδα ενότητα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1850" y="1709738"/>
            <a:ext cx="10515600" cy="2852737"/>
          </a:xfrm>
        </p:spPr>
        <p:txBody>
          <a:bodyPr anchor="b"/>
          <a:lstStyle>
            <a:lvl1pPr>
              <a:defRPr sz="6000"/>
            </a:lvl1p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l-GR"/>
              <a:t>Στυλ κειμένου υποδείγματος</a:t>
            </a:r>
            <a:endParaRPr/>
          </a:p>
        </p:txBody>
      </p:sp>
      <p:sp>
        <p:nvSpPr>
          <p:cNvPr id="4" name="Θέση ημερομηνίας 3"/>
          <p:cNvSpPr>
            <a:spLocks noGrp="1"/>
          </p:cNvSpPr>
          <p:nvPr>
            <p:ph type="dt" sz="half" idx="10"/>
          </p:nvPr>
        </p:nvSpPr>
        <p:spPr bwMode="auto"/>
        <p:txBody>
          <a:bodyPr/>
          <a:lstStyle/>
          <a:p>
            <a:pPr>
              <a:defRPr/>
            </a:pPr>
            <a:fld id="{C9505943-0595-47E3-B01F-C259B1BCEA0D}"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twoObj" preserve="1" userDrawn="1">
  <p:cSld name="Δύο περιεχόμεν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sz="half" idx="1"/>
          </p:nvPr>
        </p:nvSpPr>
        <p:spPr bwMode="auto">
          <a:xfrm>
            <a:off x="838200" y="1825625"/>
            <a:ext cx="5181600" cy="435133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περιεχομένου 3"/>
          <p:cNvSpPr>
            <a:spLocks noGrp="1"/>
          </p:cNvSpPr>
          <p:nvPr>
            <p:ph sz="half" idx="2"/>
          </p:nvPr>
        </p:nvSpPr>
        <p:spPr bwMode="auto">
          <a:xfrm>
            <a:off x="6172200" y="1825625"/>
            <a:ext cx="5181600" cy="435133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5" name="Θέση ημερομηνίας 4"/>
          <p:cNvSpPr>
            <a:spLocks noGrp="1"/>
          </p:cNvSpPr>
          <p:nvPr>
            <p:ph type="dt" sz="half" idx="10"/>
          </p:nvPr>
        </p:nvSpPr>
        <p:spPr bwMode="auto"/>
        <p:txBody>
          <a:bodyPr/>
          <a:lstStyle/>
          <a:p>
            <a:pPr>
              <a:defRPr/>
            </a:pPr>
            <a:fld id="{60A97FC3-1D04-4268-A50D-5DA90AE9181F}" type="datetime1">
              <a:rPr lang="el-GR"/>
              <a:t>11/2/2024</a:t>
            </a:fld>
            <a:endParaRPr lang="el-GR"/>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el-GR"/>
          </a:p>
        </p:txBody>
      </p:sp>
      <p:sp>
        <p:nvSpPr>
          <p:cNvPr id="7" name="Θέση αριθμού διαφάνειας 6"/>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Σύγκριση">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365125"/>
            <a:ext cx="10515600" cy="1325563"/>
          </a:xfrm>
        </p:spPr>
        <p:txBody>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Στυλ κειμένου υποδείγματος</a:t>
            </a:r>
            <a:endParaRPr/>
          </a:p>
        </p:txBody>
      </p:sp>
      <p:sp>
        <p:nvSpPr>
          <p:cNvPr id="4" name="Θέση περιεχομένου 3"/>
          <p:cNvSpPr>
            <a:spLocks noGrp="1"/>
          </p:cNvSpPr>
          <p:nvPr>
            <p:ph sz="half" idx="2"/>
          </p:nvPr>
        </p:nvSpPr>
        <p:spPr bwMode="auto">
          <a:xfrm>
            <a:off x="839788" y="2505074"/>
            <a:ext cx="5157787" cy="368458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5" name="Θέση κειμένου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Στυλ κειμένου υποδείγματος</a:t>
            </a:r>
            <a:endParaRPr/>
          </a:p>
        </p:txBody>
      </p:sp>
      <p:sp>
        <p:nvSpPr>
          <p:cNvPr id="6" name="Θέση περιεχομένου 5"/>
          <p:cNvSpPr>
            <a:spLocks noGrp="1"/>
          </p:cNvSpPr>
          <p:nvPr>
            <p:ph sz="quarter" idx="4"/>
          </p:nvPr>
        </p:nvSpPr>
        <p:spPr bwMode="auto">
          <a:xfrm>
            <a:off x="6172200" y="2505074"/>
            <a:ext cx="5183188" cy="368458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7" name="Θέση ημερομηνίας 6"/>
          <p:cNvSpPr>
            <a:spLocks noGrp="1"/>
          </p:cNvSpPr>
          <p:nvPr>
            <p:ph type="dt" sz="half" idx="10"/>
          </p:nvPr>
        </p:nvSpPr>
        <p:spPr bwMode="auto"/>
        <p:txBody>
          <a:bodyPr/>
          <a:lstStyle/>
          <a:p>
            <a:pPr>
              <a:defRPr/>
            </a:pPr>
            <a:fld id="{52AA6F17-FEC6-4D3E-AE20-35548F6A56B5}" type="datetime1">
              <a:rPr lang="el-GR"/>
              <a:t>11/2/2024</a:t>
            </a:fld>
            <a:endParaRPr lang="el-GR"/>
          </a:p>
        </p:txBody>
      </p:sp>
      <p:sp>
        <p:nvSpPr>
          <p:cNvPr id="8" name="Θέση υποσέλιδου 7"/>
          <p:cNvSpPr>
            <a:spLocks noGrp="1"/>
          </p:cNvSpPr>
          <p:nvPr>
            <p:ph type="ftr" sz="quarter" idx="11"/>
          </p:nvPr>
        </p:nvSpPr>
        <p:spPr bwMode="auto"/>
        <p:txBody>
          <a:bodyPr/>
          <a:lstStyle/>
          <a:p>
            <a:pPr>
              <a:defRPr/>
            </a:pPr>
            <a:r>
              <a:rPr lang="en-US"/>
              <a:t>Maria Malliarou University of Thessaly</a:t>
            </a:r>
            <a:endParaRPr lang="el-GR"/>
          </a:p>
        </p:txBody>
      </p:sp>
      <p:sp>
        <p:nvSpPr>
          <p:cNvPr id="9" name="Θέση αριθμού διαφάνειας 8"/>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titleOnly" preserve="1" userDrawn="1">
  <p:cSld name="Μόνο τίτλο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ημερομηνίας 2"/>
          <p:cNvSpPr>
            <a:spLocks noGrp="1"/>
          </p:cNvSpPr>
          <p:nvPr>
            <p:ph type="dt" sz="half" idx="10"/>
          </p:nvPr>
        </p:nvSpPr>
        <p:spPr bwMode="auto"/>
        <p:txBody>
          <a:bodyPr/>
          <a:lstStyle/>
          <a:p>
            <a:pPr>
              <a:defRPr/>
            </a:pPr>
            <a:fld id="{8C8110FA-092A-4B3B-87DA-8E3B7E0B3F6C}" type="datetime1">
              <a:rPr lang="el-GR"/>
              <a:t>11/2/2024</a:t>
            </a:fld>
            <a:endParaRPr lang="el-GR"/>
          </a:p>
        </p:txBody>
      </p:sp>
      <p:sp>
        <p:nvSpPr>
          <p:cNvPr id="4" name="Θέση υποσέλιδου 3"/>
          <p:cNvSpPr>
            <a:spLocks noGrp="1"/>
          </p:cNvSpPr>
          <p:nvPr>
            <p:ph type="ftr" sz="quarter" idx="11"/>
          </p:nvPr>
        </p:nvSpPr>
        <p:spPr bwMode="auto"/>
        <p:txBody>
          <a:bodyPr/>
          <a:lstStyle/>
          <a:p>
            <a:pPr>
              <a:defRPr/>
            </a:pPr>
            <a:r>
              <a:rPr lang="en-US"/>
              <a:t>Maria Malliarou University of Thessaly</a:t>
            </a:r>
            <a:endParaRPr lang="el-GR"/>
          </a:p>
        </p:txBody>
      </p:sp>
      <p:sp>
        <p:nvSpPr>
          <p:cNvPr id="5" name="Θέση αριθμού διαφάνειας 4"/>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type="blank" preserve="1" userDrawn="1">
  <p:cSld name="Κενό">
    <p:spTree>
      <p:nvGrpSpPr>
        <p:cNvPr id="1" name=""/>
        <p:cNvGrpSpPr/>
        <p:nvPr/>
      </p:nvGrpSpPr>
      <p:grpSpPr bwMode="auto">
        <a:xfrm>
          <a:off x="0" y="0"/>
          <a:ext cx="0" cy="0"/>
          <a:chOff x="0" y="0"/>
          <a:chExt cx="0" cy="0"/>
        </a:xfrm>
      </p:grpSpPr>
      <p:sp>
        <p:nvSpPr>
          <p:cNvPr id="2" name="Θέση ημερομηνίας 1"/>
          <p:cNvSpPr>
            <a:spLocks noGrp="1"/>
          </p:cNvSpPr>
          <p:nvPr>
            <p:ph type="dt" sz="half" idx="10"/>
          </p:nvPr>
        </p:nvSpPr>
        <p:spPr bwMode="auto"/>
        <p:txBody>
          <a:bodyPr/>
          <a:lstStyle/>
          <a:p>
            <a:pPr>
              <a:defRPr/>
            </a:pPr>
            <a:fld id="{02B34473-68EC-45BC-8F72-6D3EDCFDF72E}" type="datetime1">
              <a:rPr lang="el-GR"/>
              <a:t>11/2/2024</a:t>
            </a:fld>
            <a:endParaRPr lang="el-GR"/>
          </a:p>
        </p:txBody>
      </p:sp>
      <p:sp>
        <p:nvSpPr>
          <p:cNvPr id="3" name="Θέση υποσέλιδου 2"/>
          <p:cNvSpPr>
            <a:spLocks noGrp="1"/>
          </p:cNvSpPr>
          <p:nvPr>
            <p:ph type="ftr" sz="quarter" idx="11"/>
          </p:nvPr>
        </p:nvSpPr>
        <p:spPr bwMode="auto"/>
        <p:txBody>
          <a:bodyPr/>
          <a:lstStyle/>
          <a:p>
            <a:pPr>
              <a:defRPr/>
            </a:pPr>
            <a:r>
              <a:rPr lang="en-US"/>
              <a:t>Maria Malliarou University of Thessaly</a:t>
            </a:r>
            <a:endParaRPr lang="el-GR"/>
          </a:p>
        </p:txBody>
      </p:sp>
      <p:sp>
        <p:nvSpPr>
          <p:cNvPr id="4" name="Θέση αριθμού διαφάνειας 3"/>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type="objTx" preserve="1" userDrawn="1">
  <p:cSld name="Περιεχόμενο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Στυλ κειμένου υποδείγματος</a:t>
            </a:r>
            <a:endParaRPr/>
          </a:p>
        </p:txBody>
      </p:sp>
      <p:sp>
        <p:nvSpPr>
          <p:cNvPr id="5" name="Θέση ημερομηνίας 4"/>
          <p:cNvSpPr>
            <a:spLocks noGrp="1"/>
          </p:cNvSpPr>
          <p:nvPr>
            <p:ph type="dt" sz="half" idx="10"/>
          </p:nvPr>
        </p:nvSpPr>
        <p:spPr bwMode="auto"/>
        <p:txBody>
          <a:bodyPr/>
          <a:lstStyle/>
          <a:p>
            <a:pPr>
              <a:defRPr/>
            </a:pPr>
            <a:fld id="{B0347A07-36EF-45DC-9207-6E02C1133755}" type="datetime1">
              <a:rPr lang="el-GR"/>
              <a:t>11/2/2024</a:t>
            </a:fld>
            <a:endParaRPr lang="el-GR"/>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el-GR"/>
          </a:p>
        </p:txBody>
      </p:sp>
      <p:sp>
        <p:nvSpPr>
          <p:cNvPr id="7" name="Θέση αριθμού διαφάνειας 6"/>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Τίτλος και περιεχό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type="picTx" preserve="1" userDrawn="1">
  <p:cSld name="Εικόνα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εικόνας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el-G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Στυλ κειμένου υποδείγματος</a:t>
            </a:r>
            <a:endParaRPr/>
          </a:p>
        </p:txBody>
      </p:sp>
      <p:sp>
        <p:nvSpPr>
          <p:cNvPr id="5" name="Θέση ημερομηνίας 4"/>
          <p:cNvSpPr>
            <a:spLocks noGrp="1"/>
          </p:cNvSpPr>
          <p:nvPr>
            <p:ph type="dt" sz="half" idx="10"/>
          </p:nvPr>
        </p:nvSpPr>
        <p:spPr bwMode="auto"/>
        <p:txBody>
          <a:bodyPr/>
          <a:lstStyle/>
          <a:p>
            <a:pPr>
              <a:defRPr/>
            </a:pPr>
            <a:fld id="{DB9D4D29-3F66-46DE-864A-37DB830E03F8}" type="datetime1">
              <a:rPr lang="el-GR"/>
              <a:t>11/2/2024</a:t>
            </a:fld>
            <a:endParaRPr lang="el-GR"/>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el-GR"/>
          </a:p>
        </p:txBody>
      </p:sp>
      <p:sp>
        <p:nvSpPr>
          <p:cNvPr id="7" name="Θέση αριθμού διαφάνειας 6"/>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type="vertTx" preserve="1" userDrawn="1">
  <p:cSld name="Τίτλος και Κατακόρυφο κεί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p:txBody>
          <a:bodyPr vert="eaVert"/>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10"/>
          </p:nvPr>
        </p:nvSpPr>
        <p:spPr bwMode="auto"/>
        <p:txBody>
          <a:bodyPr/>
          <a:lstStyle/>
          <a:p>
            <a:pPr>
              <a:defRPr/>
            </a:pPr>
            <a:fld id="{35C0C70E-7BA3-4A6D-A7AD-44B5691A2EE3}"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Κατακόρυφος τίτλος και Κείμενο">
    <p:spTree>
      <p:nvGrpSpPr>
        <p:cNvPr id="1" name=""/>
        <p:cNvGrpSpPr/>
        <p:nvPr/>
      </p:nvGrpSpPr>
      <p:grpSpPr bwMode="auto">
        <a:xfrm>
          <a:off x="0" y="0"/>
          <a:ext cx="0" cy="0"/>
          <a:chOff x="0" y="0"/>
          <a:chExt cx="0" cy="0"/>
        </a:xfrm>
      </p:grpSpPr>
      <p:sp>
        <p:nvSpPr>
          <p:cNvPr id="2" name="Κατακόρυφος τίτλος 1"/>
          <p:cNvSpPr>
            <a:spLocks noGrp="1"/>
          </p:cNvSpPr>
          <p:nvPr>
            <p:ph type="title" orient="vert"/>
          </p:nvPr>
        </p:nvSpPr>
        <p:spPr bwMode="auto">
          <a:xfrm>
            <a:off x="8724900" y="365125"/>
            <a:ext cx="2628900" cy="5811838"/>
          </a:xfrm>
        </p:spPr>
        <p:txBody>
          <a:bodyPr vert="eaVert"/>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a:xfrm>
            <a:off x="838200" y="365125"/>
            <a:ext cx="7734300" cy="5811838"/>
          </a:xfrm>
        </p:spPr>
        <p:txBody>
          <a:bodyPr vert="eaVert"/>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10"/>
          </p:nvPr>
        </p:nvSpPr>
        <p:spPr bwMode="auto"/>
        <p:txBody>
          <a:bodyPr/>
          <a:lstStyle/>
          <a:p>
            <a:pPr>
              <a:defRPr/>
            </a:pPr>
            <a:fld id="{CF4B5260-70DC-4ABE-8714-EF81CFDCD050}"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tx" userDrawn="1">
  <p:cSld name="OBJECT">
    <p:spTree>
      <p:nvGrpSpPr>
        <p:cNvPr id="1" name=""/>
        <p:cNvGrpSpPr/>
        <p:nvPr/>
      </p:nvGrpSpPr>
      <p:grpSpPr bwMode="auto">
        <a:xfrm>
          <a:off x="0" y="0"/>
          <a:ext cx="0" cy="0"/>
          <a:chOff x="0" y="0"/>
          <a:chExt cx="0" cy="0"/>
        </a:xfrm>
      </p:grpSpPr>
      <p:sp>
        <p:nvSpPr>
          <p:cNvPr id="11" name="Title Text"/>
          <p:cNvSpPr txBox="1">
            <a:spLocks noGrp="1"/>
          </p:cNvSpPr>
          <p:nvPr>
            <p:ph type="title"/>
          </p:nvPr>
        </p:nvSpPr>
        <p:spPr bwMode="auto">
          <a:prstGeom prst="rect">
            <a:avLst/>
          </a:prstGeom>
        </p:spPr>
        <p:txBody>
          <a:bodyPr/>
          <a:lstStyle/>
          <a:p>
            <a:pPr>
              <a:defRPr/>
            </a:pPr>
            <a:r>
              <a:t>Title Text</a:t>
            </a:r>
          </a:p>
        </p:txBody>
      </p:sp>
      <p:sp>
        <p:nvSpPr>
          <p:cNvPr id="12" name="Body Level One…"/>
          <p:cNvSpPr txBox="1">
            <a:spLocks noGrp="1"/>
          </p:cNvSpPr>
          <p:nvPr>
            <p:ph type="body" idx="1"/>
          </p:nvPr>
        </p:nvSpPr>
        <p:spPr bwMode="auto">
          <a:prstGeom prst="rect">
            <a:avLst/>
          </a:prstGeom>
        </p:spPr>
        <p:txBody>
          <a:bodyPr/>
          <a:lstStyle/>
          <a:p>
            <a:pPr>
              <a:defRPr/>
            </a:pPr>
            <a:r>
              <a:t>Body Level One</a:t>
            </a:r>
          </a:p>
          <a:p>
            <a:pPr lvl="1">
              <a:defRPr/>
            </a:pPr>
            <a:r>
              <a:t>Body Level Two</a:t>
            </a:r>
          </a:p>
          <a:p>
            <a:pPr lvl="2">
              <a:defRPr/>
            </a:pPr>
            <a:r>
              <a:t>Body Level Three</a:t>
            </a:r>
          </a:p>
          <a:p>
            <a:pPr lvl="3">
              <a:defRPr/>
            </a:pPr>
            <a:r>
              <a:t>Body Level Four</a:t>
            </a:r>
          </a:p>
          <a:p>
            <a:pPr lvl="4">
              <a:defRPr/>
            </a:pPr>
            <a:r>
              <a:t>Body Level Five</a:t>
            </a:r>
          </a:p>
        </p:txBody>
      </p:sp>
      <p:sp>
        <p:nvSpPr>
          <p:cNvPr id="13" name="Slide Number"/>
          <p:cNvSpPr txBox="1">
            <a:spLocks noGrp="1"/>
          </p:cNvSpPr>
          <p:nvPr>
            <p:ph type="sldNum" sz="quarter" idx="2"/>
          </p:nvPr>
        </p:nvSpPr>
        <p:spPr bwMode="auto">
          <a:prstGeom prst="rect">
            <a:avLst/>
          </a:prstGeom>
        </p:spPr>
        <p:txBody>
          <a:bodyPr/>
          <a:lstStyle/>
          <a:p>
            <a:pPr>
              <a:defRPr/>
            </a:pPr>
            <a:fld id="{86CB4B4D-7CA3-9044-876B-883B54F8677D}"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Κεφαλίδα ενότητα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1850" y="1709738"/>
            <a:ext cx="10515600" cy="2852737"/>
          </a:xfrm>
        </p:spPr>
        <p:txBody>
          <a:bodyPr anchor="b"/>
          <a:lstStyle>
            <a:lvl1pPr>
              <a:defRPr sz="6000"/>
            </a:lvl1p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l-GR"/>
              <a:t>Επεξεργασία στυλ υποδείγματος κειμένου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Δύο περιεχόμεν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sz="half" idx="1"/>
          </p:nvPr>
        </p:nvSpPr>
        <p:spPr bwMode="auto">
          <a:xfrm>
            <a:off x="838200" y="1825625"/>
            <a:ext cx="5181600" cy="435133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περιεχομένου 3"/>
          <p:cNvSpPr>
            <a:spLocks noGrp="1"/>
          </p:cNvSpPr>
          <p:nvPr>
            <p:ph sz="half" idx="2"/>
          </p:nvPr>
        </p:nvSpPr>
        <p:spPr bwMode="auto">
          <a:xfrm>
            <a:off x="6172200" y="1825625"/>
            <a:ext cx="5181600" cy="435133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5" name="Θέση ημερομηνίας 4"/>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sl-SI"/>
          </a:p>
        </p:txBody>
      </p:sp>
      <p:sp>
        <p:nvSpPr>
          <p:cNvPr id="7" name="Θέση αριθμού διαφάνειας 6"/>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Σύγκριση">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365125"/>
            <a:ext cx="10515600" cy="1325563"/>
          </a:xfrm>
        </p:spPr>
        <p:txBody>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Επεξεργασία στυλ υποδείγματος κειμένου</a:t>
            </a:r>
            <a:endParaRPr/>
          </a:p>
        </p:txBody>
      </p:sp>
      <p:sp>
        <p:nvSpPr>
          <p:cNvPr id="4" name="Θέση περιεχομένου 3"/>
          <p:cNvSpPr>
            <a:spLocks noGrp="1"/>
          </p:cNvSpPr>
          <p:nvPr>
            <p:ph sz="half" idx="2"/>
          </p:nvPr>
        </p:nvSpPr>
        <p:spPr bwMode="auto">
          <a:xfrm>
            <a:off x="839788" y="2505074"/>
            <a:ext cx="5157787" cy="368458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5" name="Θέση κειμένου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Επεξεργασία στυλ υποδείγματος κειμένου</a:t>
            </a:r>
            <a:endParaRPr/>
          </a:p>
        </p:txBody>
      </p:sp>
      <p:sp>
        <p:nvSpPr>
          <p:cNvPr id="6" name="Θέση περιεχομένου 5"/>
          <p:cNvSpPr>
            <a:spLocks noGrp="1"/>
          </p:cNvSpPr>
          <p:nvPr>
            <p:ph sz="quarter" idx="4"/>
          </p:nvPr>
        </p:nvSpPr>
        <p:spPr bwMode="auto">
          <a:xfrm>
            <a:off x="6172200" y="2505074"/>
            <a:ext cx="5183188" cy="368458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7" name="Θέση ημερομηνίας 6"/>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8" name="Θέση υποσέλιδου 7"/>
          <p:cNvSpPr>
            <a:spLocks noGrp="1"/>
          </p:cNvSpPr>
          <p:nvPr>
            <p:ph type="ftr" sz="quarter" idx="11"/>
          </p:nvPr>
        </p:nvSpPr>
        <p:spPr bwMode="auto"/>
        <p:txBody>
          <a:bodyPr/>
          <a:lstStyle/>
          <a:p>
            <a:pPr>
              <a:defRPr/>
            </a:pPr>
            <a:r>
              <a:rPr lang="en-US"/>
              <a:t>Maria Malliarou University of Thessaly</a:t>
            </a:r>
            <a:endParaRPr lang="sl-SI"/>
          </a:p>
        </p:txBody>
      </p:sp>
      <p:sp>
        <p:nvSpPr>
          <p:cNvPr id="9" name="Θέση αριθμού διαφάνειας 8"/>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Μόνο τίτλο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ημερομηνίας 2"/>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4" name="Θέση υποσέλιδου 3"/>
          <p:cNvSpPr>
            <a:spLocks noGrp="1"/>
          </p:cNvSpPr>
          <p:nvPr>
            <p:ph type="ftr" sz="quarter" idx="11"/>
          </p:nvPr>
        </p:nvSpPr>
        <p:spPr bwMode="auto"/>
        <p:txBody>
          <a:bodyPr/>
          <a:lstStyle/>
          <a:p>
            <a:pPr>
              <a:defRPr/>
            </a:pPr>
            <a:r>
              <a:rPr lang="en-US"/>
              <a:t>Maria Malliarou University of Thessaly</a:t>
            </a:r>
            <a:endParaRPr lang="sl-SI"/>
          </a:p>
        </p:txBody>
      </p:sp>
      <p:sp>
        <p:nvSpPr>
          <p:cNvPr id="5" name="Θέση αριθμού διαφάνειας 4"/>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Κενό">
    <p:spTree>
      <p:nvGrpSpPr>
        <p:cNvPr id="1" name=""/>
        <p:cNvGrpSpPr/>
        <p:nvPr/>
      </p:nvGrpSpPr>
      <p:grpSpPr bwMode="auto">
        <a:xfrm>
          <a:off x="0" y="0"/>
          <a:ext cx="0" cy="0"/>
          <a:chOff x="0" y="0"/>
          <a:chExt cx="0" cy="0"/>
        </a:xfrm>
      </p:grpSpPr>
      <p:sp>
        <p:nvSpPr>
          <p:cNvPr id="2" name="Θέση ημερομηνίας 1"/>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3" name="Θέση υποσέλιδου 2"/>
          <p:cNvSpPr>
            <a:spLocks noGrp="1"/>
          </p:cNvSpPr>
          <p:nvPr>
            <p:ph type="ftr" sz="quarter" idx="11"/>
          </p:nvPr>
        </p:nvSpPr>
        <p:spPr bwMode="auto"/>
        <p:txBody>
          <a:bodyPr/>
          <a:lstStyle/>
          <a:p>
            <a:pPr>
              <a:defRPr/>
            </a:pPr>
            <a:r>
              <a:rPr lang="en-US"/>
              <a:t>Maria Malliarou University of Thessaly</a:t>
            </a:r>
            <a:endParaRPr lang="sl-SI"/>
          </a:p>
        </p:txBody>
      </p:sp>
      <p:sp>
        <p:nvSpPr>
          <p:cNvPr id="4" name="Θέση αριθμού διαφάνειας 3"/>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Περιεχόμενο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Επεξεργασία στυλ υποδείγματος κειμένου</a:t>
            </a:r>
            <a:endParaRPr/>
          </a:p>
        </p:txBody>
      </p:sp>
      <p:sp>
        <p:nvSpPr>
          <p:cNvPr id="5" name="Θέση ημερομηνίας 4"/>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sl-SI"/>
          </a:p>
        </p:txBody>
      </p:sp>
      <p:sp>
        <p:nvSpPr>
          <p:cNvPr id="7" name="Θέση αριθμού διαφάνειας 6"/>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Εικόνα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εικόνας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el-G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Επεξεργασία στυλ υποδείγματος κειμένου</a:t>
            </a:r>
            <a:endParaRPr/>
          </a:p>
        </p:txBody>
      </p:sp>
      <p:sp>
        <p:nvSpPr>
          <p:cNvPr id="5" name="Θέση ημερομηνίας 4"/>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sl-SI"/>
          </a:p>
        </p:txBody>
      </p:sp>
      <p:sp>
        <p:nvSpPr>
          <p:cNvPr id="7" name="Θέση αριθμού διαφάνειας 6"/>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Θέση τίτλου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47B2EDC-8086-49BE-B079-3CCA32A092E5}" type="datetime1">
              <a:rPr lang="el-GR"/>
              <a:t>11/2/2024</a:t>
            </a:fld>
            <a:endParaRPr lang="el-GR"/>
          </a:p>
        </p:txBody>
      </p:sp>
      <p:sp>
        <p:nvSpPr>
          <p:cNvPr id="5" name="Θέση υποσέλιδου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Maria Malliarou University of Thessaly</a:t>
            </a:r>
            <a:endParaRPr lang="el-GR"/>
          </a:p>
        </p:txBody>
      </p:sp>
      <p:sp>
        <p:nvSpPr>
          <p:cNvPr id="6" name="Θέση αριθμού διαφάνειας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291B0B-F77C-4BDA-9906-CEDE4214D95D}" type="slidenum">
              <a:rPr lang="el-G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l-G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Θέση τίτλου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47B2EDC-8086-49BE-B079-3CCA32A092E5}" type="datetime1">
              <a:rPr lang="el-GR"/>
              <a:t>11/2/2024</a:t>
            </a:fld>
            <a:endParaRPr lang="el-GR"/>
          </a:p>
        </p:txBody>
      </p:sp>
      <p:sp>
        <p:nvSpPr>
          <p:cNvPr id="5" name="Θέση υποσέλιδου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Maria Malliarou University of Thessaly</a:t>
            </a:r>
            <a:endParaRPr lang="el-GR"/>
          </a:p>
        </p:txBody>
      </p:sp>
      <p:sp>
        <p:nvSpPr>
          <p:cNvPr id="6" name="Θέση αριθμού διαφάνειας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291B0B-F77C-4BDA-9906-CEDE4214D95D}" type="slidenum">
              <a:rPr lang="el-G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l-G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bwMode="auto">
        <a:xfrm>
          <a:off x="0" y="0"/>
          <a:ext cx="0" cy="0"/>
          <a:chOff x="0" y="0"/>
          <a:chExt cx="0" cy="0"/>
        </a:xfrm>
      </p:grpSpPr>
      <p:pic>
        <p:nvPicPr>
          <p:cNvPr id="7" name="Slika 6"/>
          <p:cNvPicPr>
            <a:picLocks noChangeAspect="1"/>
          </p:cNvPicPr>
          <p:nvPr/>
        </p:nvPicPr>
        <p:blipFill>
          <a:blip r:embed="rId2"/>
          <a:stretch/>
        </p:blipFill>
        <p:spPr bwMode="auto">
          <a:xfrm>
            <a:off x="8441603" y="5594833"/>
            <a:ext cx="3428663" cy="720019"/>
          </a:xfrm>
          <a:prstGeom prst="rect">
            <a:avLst/>
          </a:prstGeom>
        </p:spPr>
      </p:pic>
      <p:sp>
        <p:nvSpPr>
          <p:cNvPr id="10" name="Τίτλος 9"/>
          <p:cNvSpPr>
            <a:spLocks noGrp="1"/>
          </p:cNvSpPr>
          <p:nvPr>
            <p:ph type="title"/>
          </p:nvPr>
        </p:nvSpPr>
        <p:spPr bwMode="auto">
          <a:xfrm>
            <a:off x="536895" y="1057366"/>
            <a:ext cx="10414233" cy="1325563"/>
          </a:xfrm>
        </p:spPr>
        <p:txBody>
          <a:bodyPr>
            <a:normAutofit fontScale="90000"/>
          </a:bodyPr>
          <a:lstStyle/>
          <a:p>
            <a:pPr marL="114300" indent="0">
              <a:defRPr/>
            </a:pPr>
            <a:r>
              <a:rPr lang="en-US" b="1" dirty="0"/>
              <a:t>Module 4. Managing acute clinical conditions through telecare </a:t>
            </a:r>
            <a:br>
              <a:rPr lang="en-US" b="1" dirty="0"/>
            </a:br>
            <a:r>
              <a:rPr lang="en-US" b="1" dirty="0"/>
              <a:t>Monitoring Processes through Telecare</a:t>
            </a:r>
            <a:br>
              <a:rPr lang="en-US" dirty="0"/>
            </a:br>
            <a:endParaRPr lang="el-GR" dirty="0"/>
          </a:p>
        </p:txBody>
      </p:sp>
      <p:pic>
        <p:nvPicPr>
          <p:cNvPr id="1026" name="Picture 2" descr="TELENURSING_LOGO_final"/>
          <p:cNvPicPr>
            <a:picLocks noChangeAspect="1" noChangeArrowheads="1"/>
          </p:cNvPicPr>
          <p:nvPr/>
        </p:nvPicPr>
        <p:blipFill>
          <a:blip r:embed="rId3"/>
          <a:stretch/>
        </p:blipFill>
        <p:spPr bwMode="auto">
          <a:xfrm>
            <a:off x="6355638" y="2474528"/>
            <a:ext cx="4739081" cy="246186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324027"/>
          </a:xfrm>
        </p:spPr>
        <p:txBody>
          <a:bodyPr>
            <a:normAutofit fontScale="55000" lnSpcReduction="20000"/>
          </a:bodyPr>
          <a:lstStyle/>
          <a:p>
            <a:r>
              <a:rPr lang="en-US" dirty="0"/>
              <a:t>Monitoring fever through telecare involves using technology to remotely track and assess an individual's body temperature. This approach can be especially useful in situations where regular in-person monitoring is impractical or during public health emergencies. Here's a general outline of the monitoring process for fever through telecare:</a:t>
            </a:r>
            <a:endParaRPr lang="el-GR" dirty="0"/>
          </a:p>
          <a:p>
            <a:pPr lvl="0"/>
            <a:r>
              <a:rPr lang="en-US" dirty="0"/>
              <a:t>Temperature Measurement Devices: Individuals may use smart thermometers or wearable devices equipped with temperature sensors to measure their body temperature. Traditional thermometers can also be used and manually input their readings into a telecare platform, although this process is avoided due to erroneous data entry.</a:t>
            </a:r>
            <a:endParaRPr lang="el-GR" dirty="0"/>
          </a:p>
          <a:p>
            <a:pPr lvl="0"/>
            <a:r>
              <a:rPr lang="en-US" dirty="0"/>
              <a:t>Telecare Platforms: The temperature data collected is typically integrated into telecare platforms or telehealth applications. Real-time monitoring: Telecare platforms allow for real-time monitoring of temperature readings, enabling healthcare providers to track changes and intervene if necessary.</a:t>
            </a:r>
            <a:endParaRPr lang="el-GR" dirty="0"/>
          </a:p>
          <a:p>
            <a:pPr lvl="0"/>
            <a:r>
              <a:rPr lang="en-US" dirty="0"/>
              <a:t>Data Transmission: Temperature readings are automatically transmitted from the measurement device to the telecare platform through wireless or internet connectivity. Manual input: In cases where individuals use traditional thermometers, they may manually input their temperature readings into the telecare system.</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a:bodyPr>
          <a:lstStyle/>
          <a:p>
            <a:pPr>
              <a:defRPr/>
            </a:pPr>
            <a:r>
              <a:rPr lang="en-US" sz="4800" b="1" dirty="0">
                <a:solidFill>
                  <a:schemeClr val="bg1"/>
                </a:solidFill>
              </a:rPr>
              <a:t>Monitoring fever through telecare </a:t>
            </a:r>
            <a:endParaRPr lang="el-GR" sz="48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324027"/>
          </a:xfrm>
        </p:spPr>
        <p:txBody>
          <a:bodyPr>
            <a:normAutofit fontScale="62500" lnSpcReduction="20000"/>
          </a:bodyPr>
          <a:lstStyle/>
          <a:p>
            <a:r>
              <a:rPr lang="en-US" dirty="0"/>
              <a:t>Monitoring the process of emesis (vomiting) through telecare involves using telecommunication and information technology to remotely assess, track, and manage a patient's emesis-related information. Here is a general outline of the monitoring process:</a:t>
            </a:r>
            <a:endParaRPr lang="el-GR" dirty="0"/>
          </a:p>
          <a:p>
            <a:r>
              <a:rPr lang="en-US" dirty="0"/>
              <a:t>  Monitoring Devices: Integrate devices capable of capturing relevant data, such as wearable sensors, motion detectors, or smart devices equipped with accelerometers. These devices can detect specific movements associated with vomiting events.</a:t>
            </a:r>
            <a:endParaRPr lang="el-GR" dirty="0"/>
          </a:p>
          <a:p>
            <a:r>
              <a:rPr lang="en-US" dirty="0"/>
              <a:t>  Real-time Data Transmission: Enable real-time transmission of data from monitoring devices to a central server or cloud-based platform. Ensure a reliable and secure communication channel to protect sensitive health information.</a:t>
            </a:r>
            <a:endParaRPr lang="el-GR" dirty="0"/>
          </a:p>
          <a:p>
            <a:r>
              <a:rPr lang="en-US" dirty="0"/>
              <a:t>  Data Analysis and Processing: Implement algorithms or software for analyzing the collected data to distinguish normal movements from vomiting episodes. Set thresholds or patterns that trigger alerts when potential emesis events are detected.</a:t>
            </a:r>
            <a:endParaRPr lang="el-GR" dirty="0"/>
          </a:p>
          <a:p>
            <a:r>
              <a:rPr lang="en-US" dirty="0"/>
              <a:t> </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en-US" sz="4800" b="1" dirty="0">
                <a:solidFill>
                  <a:schemeClr val="bg1"/>
                </a:solidFill>
              </a:rPr>
              <a:t>Monitoring fever the process of emesis (vomiting) through telecare </a:t>
            </a:r>
            <a:endParaRPr lang="el-GR" sz="4800" b="1" dirty="0">
              <a:solidFill>
                <a:schemeClr val="bg1"/>
              </a:solidFill>
            </a:endParaRPr>
          </a:p>
        </p:txBody>
      </p:sp>
    </p:spTree>
    <p:extLst>
      <p:ext uri="{BB962C8B-B14F-4D97-AF65-F5344CB8AC3E}">
        <p14:creationId xmlns:p14="http://schemas.microsoft.com/office/powerpoint/2010/main" val="44093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816424"/>
          </a:xfrm>
        </p:spPr>
        <p:txBody>
          <a:bodyPr>
            <a:normAutofit fontScale="62500" lnSpcReduction="20000"/>
          </a:bodyPr>
          <a:lstStyle/>
          <a:p>
            <a:r>
              <a:rPr lang="it-IT" dirty="0"/>
              <a:t>Monitoring abdominal conditions through telecare involves using telecommunication and information technology to remotely monitor and manage the health of individuals with abdominal issues. This approach can be especially beneficial for patients with chronic conditions or those who need to manage an accute condiiton.</a:t>
            </a:r>
            <a:endParaRPr lang="el-GR" dirty="0"/>
          </a:p>
          <a:p>
            <a:r>
              <a:rPr lang="en-GB" b="1" dirty="0"/>
              <a:t>Telecommunication Technology:</a:t>
            </a:r>
            <a:r>
              <a:rPr lang="en-GB" dirty="0"/>
              <a:t> </a:t>
            </a:r>
            <a:r>
              <a:rPr lang="en-US" dirty="0"/>
              <a:t>Patients may use various connected devices to measure and transmit relevant health data. For abdominal conditions, these devices might include blood pressure monitors, glucose meters, weight scales, and wearable devices that track activity levels. Patients can use portable devices like tablets to communicate with healthcare providers, share health data, and receive instructions. These devices may also run dedicated applications for monitoring specific abdominal conditions.</a:t>
            </a:r>
            <a:endParaRPr lang="el-GR" dirty="0"/>
          </a:p>
          <a:p>
            <a:r>
              <a:rPr lang="en-GB" b="1" dirty="0"/>
              <a:t>Remote Health Monitoring Devices:</a:t>
            </a:r>
            <a:r>
              <a:rPr lang="en-GB" dirty="0"/>
              <a:t> </a:t>
            </a:r>
            <a:r>
              <a:rPr lang="en-US" dirty="0"/>
              <a:t>Patients may wear devices that monitor abdominal conditions in real-time, such as devices that track gastrointestinal activity, measure abdominal girth, or monitor vital signs relevant to abdominal health. Specialized tools, such as devices that monitor liver function, kidney function, or gastrointestinal parameters, can be used for remote monitoring.</a:t>
            </a:r>
            <a:endParaRPr lang="el-GR" dirty="0"/>
          </a:p>
          <a:p>
            <a:r>
              <a:rPr lang="en-GB" b="1" dirty="0"/>
              <a:t>Telecare Platforms:</a:t>
            </a:r>
            <a:r>
              <a:rPr lang="en-GB" dirty="0"/>
              <a:t> </a:t>
            </a:r>
            <a:r>
              <a:rPr lang="en-US" dirty="0"/>
              <a:t>Telecare platforms enable patients to have virtual consultations with healthcare providers, during which they can discuss symptoms, treatment plans, and any concerns related to abdominal conditions.</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it-IT" sz="4800" b="1" dirty="0">
                <a:solidFill>
                  <a:schemeClr val="bg1"/>
                </a:solidFill>
              </a:rPr>
              <a:t>Monitoring abdominal conditions through telecare</a:t>
            </a:r>
            <a:endParaRPr lang="el-GR" sz="4800" b="1" dirty="0">
              <a:solidFill>
                <a:schemeClr val="bg1"/>
              </a:solidFill>
            </a:endParaRPr>
          </a:p>
        </p:txBody>
      </p:sp>
    </p:spTree>
    <p:extLst>
      <p:ext uri="{BB962C8B-B14F-4D97-AF65-F5344CB8AC3E}">
        <p14:creationId xmlns:p14="http://schemas.microsoft.com/office/powerpoint/2010/main" val="244104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816424"/>
          </a:xfrm>
        </p:spPr>
        <p:txBody>
          <a:bodyPr>
            <a:normAutofit fontScale="62500" lnSpcReduction="20000"/>
          </a:bodyPr>
          <a:lstStyle/>
          <a:p>
            <a:r>
              <a:rPr lang="en-GB" dirty="0"/>
              <a:t>Monitoring </a:t>
            </a:r>
            <a:r>
              <a:rPr lang="en-GB" dirty="0" err="1"/>
              <a:t>dyspnea</a:t>
            </a:r>
            <a:r>
              <a:rPr lang="en-GB" dirty="0"/>
              <a:t> (shortness of breath) through telecare involves using telecommunication and information technology to remotely assess and manage a patient's respiratory status. This approach is particularly useful for individuals with chronic respiratory conditions or those at risk of developing respiratory issues. The monitoring process typically includes the following steps:</a:t>
            </a:r>
            <a:endParaRPr lang="el-GR" dirty="0"/>
          </a:p>
          <a:p>
            <a:pPr lvl="0"/>
            <a:r>
              <a:rPr lang="en-GB" b="1" dirty="0"/>
              <a:t>Data Collection:</a:t>
            </a:r>
            <a:r>
              <a:rPr lang="en-GB" dirty="0"/>
              <a:t> Patients may use various wearable or home-based devices equipped with sensors to collect data related to respiratory parameters. These devices could include pulse oximeters, spirometers, or respiratory rate monitors. Patients can also use mobile applications to input subjective data related to their symptoms, such as the severity of </a:t>
            </a:r>
            <a:r>
              <a:rPr lang="en-GB" dirty="0" err="1"/>
              <a:t>dyspnea</a:t>
            </a:r>
            <a:r>
              <a:rPr lang="en-GB" dirty="0"/>
              <a:t>, any associated symptoms, or recent activities.</a:t>
            </a:r>
            <a:endParaRPr lang="el-GR" dirty="0"/>
          </a:p>
          <a:p>
            <a:pPr lvl="0"/>
            <a:r>
              <a:rPr lang="en-GB" b="1" dirty="0"/>
              <a:t>Video Consultations:</a:t>
            </a:r>
            <a:r>
              <a:rPr lang="en-GB" dirty="0"/>
              <a:t> Telecare platforms often include video conferencing capabilities, allowing healthcare providers to conduct remote consultations with patients. This can help in visually assessing signs of respiratory distress, such as increased respiratory rate or use of accessory muscles.</a:t>
            </a:r>
            <a:endParaRPr lang="el-GR" dirty="0"/>
          </a:p>
          <a:p>
            <a:pPr lvl="0"/>
            <a:r>
              <a:rPr lang="en-GB" b="1" dirty="0"/>
              <a:t>Remote Monitoring Platforms:</a:t>
            </a:r>
            <a:r>
              <a:rPr lang="en-GB" dirty="0"/>
              <a:t> Data collected from sensors and patient input can be transmitted to a web platform. Healthcare providers can access this information remotely to monitor trends and changes in the patient's respiratory status.</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it-IT" sz="4800" b="1" dirty="0">
                <a:solidFill>
                  <a:schemeClr val="bg1"/>
                </a:solidFill>
              </a:rPr>
              <a:t>Monitoring </a:t>
            </a:r>
            <a:r>
              <a:rPr lang="en-GB" sz="4800" b="1" dirty="0" err="1">
                <a:solidFill>
                  <a:schemeClr val="bg1"/>
                </a:solidFill>
              </a:rPr>
              <a:t>dyspnea</a:t>
            </a:r>
            <a:r>
              <a:rPr lang="en-GB" sz="4800" b="1" dirty="0">
                <a:solidFill>
                  <a:schemeClr val="bg1"/>
                </a:solidFill>
              </a:rPr>
              <a:t> (shortness of breath) through telecare </a:t>
            </a:r>
            <a:endParaRPr lang="el-GR" sz="4800" b="1" dirty="0">
              <a:solidFill>
                <a:schemeClr val="bg1"/>
              </a:solidFill>
            </a:endParaRPr>
          </a:p>
        </p:txBody>
      </p:sp>
    </p:spTree>
    <p:extLst>
      <p:ext uri="{BB962C8B-B14F-4D97-AF65-F5344CB8AC3E}">
        <p14:creationId xmlns:p14="http://schemas.microsoft.com/office/powerpoint/2010/main" val="1518952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695400" y="2332224"/>
            <a:ext cx="10515600" cy="3816424"/>
          </a:xfrm>
        </p:spPr>
        <p:txBody>
          <a:bodyPr>
            <a:normAutofit fontScale="55000" lnSpcReduction="20000"/>
          </a:bodyPr>
          <a:lstStyle/>
          <a:p>
            <a:r>
              <a:rPr lang="en-GB" dirty="0"/>
              <a:t>Monitoring chest pain through telecare involves the use of technology to remotely assess and track a patient's cardiac health. Here's an overview of the monitoring process for chest pain through telecare:</a:t>
            </a:r>
            <a:endParaRPr lang="el-GR" sz="2400" dirty="0"/>
          </a:p>
          <a:p>
            <a:pPr lvl="0"/>
            <a:r>
              <a:rPr lang="en-GB" b="1" dirty="0"/>
              <a:t>Remote Patient Monitoring (RPM) Devices:</a:t>
            </a:r>
            <a:endParaRPr lang="el-GR" sz="2400" dirty="0"/>
          </a:p>
          <a:p>
            <a:pPr lvl="1"/>
            <a:r>
              <a:rPr lang="en-GB" dirty="0"/>
              <a:t>Patients may use various RPM devices to monitor their cardiac health at home. Common devices include wearable heart rate monitors, blood pressure cuffs, and ECG (electrocardiogram) devices.</a:t>
            </a:r>
            <a:endParaRPr lang="el-GR" sz="2000" dirty="0"/>
          </a:p>
          <a:p>
            <a:pPr lvl="0"/>
            <a:r>
              <a:rPr lang="en-GB" b="1" dirty="0"/>
              <a:t>Telecommunication Technology:</a:t>
            </a:r>
            <a:endParaRPr lang="el-GR" sz="2400" dirty="0"/>
          </a:p>
          <a:p>
            <a:pPr lvl="1"/>
            <a:r>
              <a:rPr lang="en-GB" dirty="0"/>
              <a:t>Patients transmit data from RPM devices to healthcare providers through telecommunication technologies. This can include secure internet connections, mobile networks, or dedicated telehealth platforms.</a:t>
            </a:r>
            <a:endParaRPr lang="el-GR" sz="2000" dirty="0"/>
          </a:p>
          <a:p>
            <a:pPr lvl="0"/>
            <a:r>
              <a:rPr lang="en-GB" b="1" dirty="0"/>
              <a:t>Data Transmission:</a:t>
            </a:r>
            <a:endParaRPr lang="el-GR" sz="2400" dirty="0"/>
          </a:p>
          <a:p>
            <a:pPr lvl="1"/>
            <a:r>
              <a:rPr lang="en-GB" dirty="0"/>
              <a:t>The collected data, such as heart rate, blood pressure, and ECG readings, are transmitted in real-time or at scheduled intervals to a central monitoring system. This system could be part of a hospital's electronic health record (EHR) system or a specialized telehealth platform.</a:t>
            </a:r>
            <a:endParaRPr lang="el-GR" sz="2000" dirty="0"/>
          </a:p>
          <a:p>
            <a:r>
              <a:rPr lang="en-GB" dirty="0"/>
              <a:t>  </a:t>
            </a:r>
            <a:r>
              <a:rPr lang="en-GB" b="1" dirty="0"/>
              <a:t>Emergency Response:</a:t>
            </a:r>
            <a:endParaRPr lang="el-GR" sz="2400" dirty="0"/>
          </a:p>
          <a:p>
            <a:pPr lvl="0"/>
            <a:r>
              <a:rPr lang="en-GB" dirty="0"/>
              <a:t>In case of a severe or life-threatening situation, the telecare system should be integrated with emergency response protocols. This may involve contacting emergency services or advising the patient to seek immediate medical attention.</a:t>
            </a:r>
            <a:endParaRPr lang="el-GR" sz="2400" dirty="0"/>
          </a:p>
          <a:p>
            <a:r>
              <a:rPr lang="en-GB" b="1" dirty="0"/>
              <a:t> </a:t>
            </a:r>
            <a:endParaRPr lang="el-GR" sz="2000"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a:bodyPr>
          <a:lstStyle/>
          <a:p>
            <a:pPr>
              <a:defRPr/>
            </a:pPr>
            <a:r>
              <a:rPr lang="it-IT" sz="4800" b="1" dirty="0">
                <a:solidFill>
                  <a:schemeClr val="bg1"/>
                </a:solidFill>
              </a:rPr>
              <a:t>Monitoring </a:t>
            </a:r>
            <a:r>
              <a:rPr lang="en-GB" sz="4800" b="1" dirty="0">
                <a:solidFill>
                  <a:schemeClr val="bg1"/>
                </a:solidFill>
              </a:rPr>
              <a:t>chest pain through telecare </a:t>
            </a:r>
            <a:endParaRPr lang="el-GR" sz="4800" b="1" dirty="0">
              <a:solidFill>
                <a:schemeClr val="bg1"/>
              </a:solidFill>
            </a:endParaRPr>
          </a:p>
        </p:txBody>
      </p:sp>
    </p:spTree>
    <p:extLst>
      <p:ext uri="{BB962C8B-B14F-4D97-AF65-F5344CB8AC3E}">
        <p14:creationId xmlns:p14="http://schemas.microsoft.com/office/powerpoint/2010/main" val="55993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695400" y="2332224"/>
            <a:ext cx="10515600" cy="3816424"/>
          </a:xfrm>
        </p:spPr>
        <p:txBody>
          <a:bodyPr>
            <a:normAutofit fontScale="55000" lnSpcReduction="20000"/>
          </a:bodyPr>
          <a:lstStyle/>
          <a:p>
            <a:r>
              <a:rPr lang="it-IT" dirty="0"/>
              <a:t>Monitoring allergic anaphylaxis through telecare involves the use of remote technology to assess and manage individuals at risk of or experiencing allergic reactions. While telecare cannot replace emergency medical attention, it can provide real-time information and support for individuals with allergies. Telecommunication Platforms:</a:t>
            </a:r>
            <a:endParaRPr lang="el-GR" dirty="0"/>
          </a:p>
          <a:p>
            <a:pPr lvl="0"/>
            <a:r>
              <a:rPr lang="it-IT" b="1" dirty="0"/>
              <a:t>Tele-Consultations:</a:t>
            </a:r>
            <a:r>
              <a:rPr lang="it-IT" dirty="0"/>
              <a:t> Utilize teleconsultations to visually assess the patient's condition and provide immediate guidance.</a:t>
            </a:r>
            <a:endParaRPr lang="el-GR" dirty="0"/>
          </a:p>
          <a:p>
            <a:pPr lvl="0"/>
            <a:r>
              <a:rPr lang="it-IT" b="1" dirty="0"/>
              <a:t>Symptom Reporting:</a:t>
            </a:r>
            <a:r>
              <a:rPr lang="it-IT" dirty="0"/>
              <a:t> Instruct patients to report any symptoms promptly. This can be done through telecommunication or messaging platforms</a:t>
            </a:r>
            <a:endParaRPr lang="el-GR" dirty="0"/>
          </a:p>
          <a:p>
            <a:pPr lvl="0"/>
            <a:r>
              <a:rPr lang="it-IT" b="1" dirty="0"/>
              <a:t>Allergy Trackers:</a:t>
            </a:r>
            <a:r>
              <a:rPr lang="it-IT" dirty="0"/>
              <a:t> Some devices can track exposure to allergens and provide alerts or recommendations.</a:t>
            </a:r>
            <a:endParaRPr lang="el-GR" dirty="0"/>
          </a:p>
          <a:p>
            <a:pPr lvl="0"/>
            <a:r>
              <a:rPr lang="it-IT" dirty="0"/>
              <a:t>Remote Consultations: Conduct virtual consultations with healthcare professionals to assess symptoms and provide guidance.</a:t>
            </a:r>
            <a:endParaRPr lang="el-GR" dirty="0"/>
          </a:p>
          <a:p>
            <a:pPr lvl="0"/>
            <a:r>
              <a:rPr lang="it-IT" dirty="0"/>
              <a:t>Medication Adjustment: Healthcare providers can remotely adjust medication dosages based on reported symptoms.</a:t>
            </a:r>
            <a:endParaRPr lang="el-GR" dirty="0"/>
          </a:p>
          <a:p>
            <a:pPr lvl="0"/>
            <a:r>
              <a:rPr lang="it-IT" b="1" dirty="0"/>
              <a:t>Digital Access:</a:t>
            </a:r>
            <a:r>
              <a:rPr lang="it-IT" dirty="0"/>
              <a:t> Ensure that the patient has digital access to their personalized emergency action plan outlining steps to take in case of an allergic reaction.</a:t>
            </a:r>
            <a:endParaRPr lang="el-GR" dirty="0"/>
          </a:p>
          <a:p>
            <a:pPr lvl="0"/>
            <a:r>
              <a:rPr lang="it-IT" b="1" dirty="0"/>
              <a:t>Telecare Involvement:</a:t>
            </a:r>
            <a:r>
              <a:rPr lang="it-IT" dirty="0"/>
              <a:t> Include family members or caregivers in telecare sessions for additional support and information.</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it-IT" sz="4800" b="1" dirty="0">
                <a:solidFill>
                  <a:schemeClr val="bg1"/>
                </a:solidFill>
              </a:rPr>
              <a:t>Monitoring allergic anaphylaxis through telecare </a:t>
            </a:r>
            <a:endParaRPr lang="el-GR" sz="4800" b="1" dirty="0">
              <a:solidFill>
                <a:schemeClr val="bg1"/>
              </a:solidFill>
            </a:endParaRPr>
          </a:p>
        </p:txBody>
      </p:sp>
    </p:spTree>
    <p:extLst>
      <p:ext uri="{BB962C8B-B14F-4D97-AF65-F5344CB8AC3E}">
        <p14:creationId xmlns:p14="http://schemas.microsoft.com/office/powerpoint/2010/main" val="354661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695400" y="2332224"/>
            <a:ext cx="10515600" cy="3816424"/>
          </a:xfrm>
        </p:spPr>
        <p:txBody>
          <a:bodyPr>
            <a:normAutofit fontScale="40000" lnSpcReduction="20000"/>
          </a:bodyPr>
          <a:lstStyle/>
          <a:p>
            <a:r>
              <a:rPr lang="it-IT"/>
              <a:t>Monitoring </a:t>
            </a:r>
            <a:r>
              <a:rPr lang="it-IT" dirty="0"/>
              <a:t>mental conditions through telecare involves the use of technology to collect and transmit relevant data about an individual's mental health remotely. This approach can be particularly beneficial for continuous and real-time monitoring, especially in situations where regular in-person visits may be challenging.</a:t>
            </a:r>
            <a:endParaRPr lang="el-GR" dirty="0"/>
          </a:p>
          <a:p>
            <a:r>
              <a:rPr lang="en-GB" dirty="0"/>
              <a:t>  </a:t>
            </a:r>
            <a:r>
              <a:rPr lang="en-GB" b="1" dirty="0"/>
              <a:t>Data Collection:</a:t>
            </a:r>
            <a:endParaRPr lang="el-GR" dirty="0"/>
          </a:p>
          <a:p>
            <a:pPr lvl="0"/>
            <a:r>
              <a:rPr lang="en-GB" b="1" dirty="0"/>
              <a:t>Wearable Devices:</a:t>
            </a:r>
            <a:r>
              <a:rPr lang="en-GB" dirty="0"/>
              <a:t> Individuals may use wearable devices, such as smartwatches or fitness trackers, equipped with sensors to monitor various physiological indicators like heart rate, sleep patterns, and activity levels.</a:t>
            </a:r>
            <a:endParaRPr lang="el-GR" dirty="0"/>
          </a:p>
          <a:p>
            <a:pPr lvl="0"/>
            <a:r>
              <a:rPr lang="en-GB" b="1" dirty="0"/>
              <a:t>Mobile Apps:</a:t>
            </a:r>
            <a:r>
              <a:rPr lang="en-GB" dirty="0"/>
              <a:t> Specialized applications may be employed to gather self-reported data, mood tracking, medication adherence, and other relevant information directly from the individual.</a:t>
            </a:r>
            <a:endParaRPr lang="el-GR" dirty="0"/>
          </a:p>
          <a:p>
            <a:pPr lvl="0"/>
            <a:r>
              <a:rPr lang="en-GB" b="1" dirty="0"/>
              <a:t>Virtual Assessments:</a:t>
            </a:r>
            <a:r>
              <a:rPr lang="en-GB" dirty="0"/>
              <a:t> Teleconsultations can be utilized for virtual assessments and consultations with mental health professionals.</a:t>
            </a:r>
            <a:endParaRPr lang="el-GR" dirty="0"/>
          </a:p>
          <a:p>
            <a:r>
              <a:rPr lang="en-GB" dirty="0"/>
              <a:t>  </a:t>
            </a:r>
            <a:r>
              <a:rPr lang="en-GB" b="1" dirty="0"/>
              <a:t>Alerts and Notifications:</a:t>
            </a:r>
            <a:endParaRPr lang="el-GR" dirty="0"/>
          </a:p>
          <a:p>
            <a:pPr lvl="0"/>
            <a:r>
              <a:rPr lang="en-GB" b="1" dirty="0"/>
              <a:t>Automated Alerts:</a:t>
            </a:r>
            <a:r>
              <a:rPr lang="en-GB" dirty="0"/>
              <a:t> Algorithms can be designed to detect significant changes or deviations from baseline data. Automated alerts are then generated to notify healthcare providers, caregivers, or the individuals themselves.</a:t>
            </a:r>
            <a:endParaRPr lang="el-GR" dirty="0"/>
          </a:p>
          <a:p>
            <a:pPr lvl="0"/>
            <a:r>
              <a:rPr lang="en-GB" b="1" dirty="0"/>
              <a:t>Customizable Thresholds:</a:t>
            </a:r>
            <a:r>
              <a:rPr lang="en-GB" dirty="0"/>
              <a:t> Thresholds for various parameters can be set based on an individual's baseline and the specific requirements of their mental health treatment plan.</a:t>
            </a:r>
            <a:endParaRPr lang="el-GR" dirty="0"/>
          </a:p>
          <a:p>
            <a:r>
              <a:rPr lang="en-GB" b="1" dirty="0"/>
              <a:t>Communication and Feedback:</a:t>
            </a:r>
            <a:endParaRPr lang="el-GR" dirty="0"/>
          </a:p>
          <a:p>
            <a:pPr lvl="0"/>
            <a:r>
              <a:rPr lang="en-GB" b="1" dirty="0"/>
              <a:t>Telecommunication:</a:t>
            </a:r>
            <a:r>
              <a:rPr lang="en-GB" dirty="0"/>
              <a:t> Regular virtual check-ins or therapy sessions can be conducted through video calls, allowing mental health professionals to interact with their clients remotely.</a:t>
            </a:r>
            <a:endParaRPr lang="el-GR" dirty="0"/>
          </a:p>
          <a:p>
            <a:r>
              <a:rPr lang="en-GB" dirty="0"/>
              <a:t> </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264352" y="5225270"/>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it-IT" sz="4800" b="1" dirty="0">
                <a:solidFill>
                  <a:schemeClr val="bg1"/>
                </a:solidFill>
              </a:rPr>
              <a:t>Monitoring mental health through telecare </a:t>
            </a:r>
            <a:endParaRPr lang="el-GR" sz="4800" b="1" dirty="0">
              <a:solidFill>
                <a:schemeClr val="bg1"/>
              </a:solidFill>
            </a:endParaRPr>
          </a:p>
        </p:txBody>
      </p:sp>
    </p:spTree>
    <p:extLst>
      <p:ext uri="{BB962C8B-B14F-4D97-AF65-F5344CB8AC3E}">
        <p14:creationId xmlns:p14="http://schemas.microsoft.com/office/powerpoint/2010/main" val="2557146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224" name="Google Shape;271;p19" descr="Google Shape;271;p19"/>
          <p:cNvPicPr>
            <a:picLocks noChangeAspect="1"/>
          </p:cNvPicPr>
          <p:nvPr/>
        </p:nvPicPr>
        <p:blipFill>
          <a:blip r:embed="rId2"/>
          <a:srcRect l="22648" r="19533"/>
          <a:stretch/>
        </p:blipFill>
        <p:spPr bwMode="auto">
          <a:xfrm>
            <a:off x="6270948" y="9"/>
            <a:ext cx="5962618" cy="6857991"/>
          </a:xfrm>
          <a:custGeom>
            <a:avLst/>
            <a:gdLst/>
            <a:ahLst/>
            <a:cxnLst>
              <a:cxn ang="0">
                <a:pos x="wd2" y="hd2"/>
              </a:cxn>
              <a:cxn ang="5400000">
                <a:pos x="wd2" y="hd2"/>
              </a:cxn>
              <a:cxn ang="10800000">
                <a:pos x="wd2" y="hd2"/>
              </a:cxn>
              <a:cxn ang="16200000">
                <a:pos x="wd2" y="hd2"/>
              </a:cxn>
            </a:cxnLst>
            <a:rect l="0" t="0" r="r" b="b"/>
            <a:pathLst>
              <a:path w="21546" h="21600" extrusionOk="0">
                <a:moveTo>
                  <a:pt x="3776" y="0"/>
                </a:moveTo>
                <a:lnTo>
                  <a:pt x="4190" y="138"/>
                </a:lnTo>
                <a:cubicBezTo>
                  <a:pt x="4371" y="199"/>
                  <a:pt x="4553" y="258"/>
                  <a:pt x="4736" y="309"/>
                </a:cubicBezTo>
                <a:cubicBezTo>
                  <a:pt x="4684" y="422"/>
                  <a:pt x="4631" y="400"/>
                  <a:pt x="4579" y="389"/>
                </a:cubicBezTo>
                <a:cubicBezTo>
                  <a:pt x="4263" y="343"/>
                  <a:pt x="3938" y="309"/>
                  <a:pt x="3634" y="184"/>
                </a:cubicBezTo>
                <a:cubicBezTo>
                  <a:pt x="3560" y="161"/>
                  <a:pt x="3476" y="161"/>
                  <a:pt x="3444" y="240"/>
                </a:cubicBezTo>
                <a:cubicBezTo>
                  <a:pt x="3392" y="354"/>
                  <a:pt x="3465" y="422"/>
                  <a:pt x="3539" y="479"/>
                </a:cubicBezTo>
                <a:cubicBezTo>
                  <a:pt x="3665" y="581"/>
                  <a:pt x="3813" y="559"/>
                  <a:pt x="3949" y="570"/>
                </a:cubicBezTo>
                <a:cubicBezTo>
                  <a:pt x="4327" y="627"/>
                  <a:pt x="4506" y="785"/>
                  <a:pt x="4590" y="1149"/>
                </a:cubicBezTo>
                <a:cubicBezTo>
                  <a:pt x="4264" y="1001"/>
                  <a:pt x="3939" y="1183"/>
                  <a:pt x="3624" y="1081"/>
                </a:cubicBezTo>
                <a:cubicBezTo>
                  <a:pt x="3539" y="1059"/>
                  <a:pt x="3412" y="1093"/>
                  <a:pt x="3454" y="1218"/>
                </a:cubicBezTo>
                <a:cubicBezTo>
                  <a:pt x="3496" y="1331"/>
                  <a:pt x="3634" y="1421"/>
                  <a:pt x="3393" y="1399"/>
                </a:cubicBezTo>
                <a:cubicBezTo>
                  <a:pt x="3214" y="1387"/>
                  <a:pt x="3161" y="1251"/>
                  <a:pt x="3109" y="1104"/>
                </a:cubicBezTo>
                <a:cubicBezTo>
                  <a:pt x="3067" y="1024"/>
                  <a:pt x="2950" y="978"/>
                  <a:pt x="2866" y="1024"/>
                </a:cubicBezTo>
                <a:cubicBezTo>
                  <a:pt x="2761" y="1069"/>
                  <a:pt x="2793" y="1194"/>
                  <a:pt x="2793" y="1285"/>
                </a:cubicBezTo>
                <a:cubicBezTo>
                  <a:pt x="2783" y="1455"/>
                  <a:pt x="2867" y="1535"/>
                  <a:pt x="3014" y="1569"/>
                </a:cubicBezTo>
                <a:cubicBezTo>
                  <a:pt x="3193" y="1614"/>
                  <a:pt x="3371" y="1671"/>
                  <a:pt x="3602" y="1739"/>
                </a:cubicBezTo>
                <a:cubicBezTo>
                  <a:pt x="3350" y="1852"/>
                  <a:pt x="3160" y="1830"/>
                  <a:pt x="2971" y="1739"/>
                </a:cubicBezTo>
                <a:cubicBezTo>
                  <a:pt x="2740" y="1637"/>
                  <a:pt x="2436" y="1501"/>
                  <a:pt x="2247" y="1626"/>
                </a:cubicBezTo>
                <a:cubicBezTo>
                  <a:pt x="1963" y="1808"/>
                  <a:pt x="1732" y="1694"/>
                  <a:pt x="1479" y="1660"/>
                </a:cubicBezTo>
                <a:cubicBezTo>
                  <a:pt x="954" y="1592"/>
                  <a:pt x="1281" y="1489"/>
                  <a:pt x="755" y="1432"/>
                </a:cubicBezTo>
                <a:cubicBezTo>
                  <a:pt x="545" y="1410"/>
                  <a:pt x="324" y="1319"/>
                  <a:pt x="20" y="1444"/>
                </a:cubicBezTo>
                <a:cubicBezTo>
                  <a:pt x="1396" y="2102"/>
                  <a:pt x="2047" y="2056"/>
                  <a:pt x="3276" y="2862"/>
                </a:cubicBezTo>
                <a:cubicBezTo>
                  <a:pt x="3224" y="2942"/>
                  <a:pt x="3171" y="2909"/>
                  <a:pt x="3119" y="2898"/>
                </a:cubicBezTo>
                <a:cubicBezTo>
                  <a:pt x="3035" y="2886"/>
                  <a:pt x="2930" y="2840"/>
                  <a:pt x="2909" y="2988"/>
                </a:cubicBezTo>
                <a:cubicBezTo>
                  <a:pt x="2899" y="3101"/>
                  <a:pt x="2961" y="3159"/>
                  <a:pt x="3066" y="3170"/>
                </a:cubicBezTo>
                <a:cubicBezTo>
                  <a:pt x="3370" y="3215"/>
                  <a:pt x="3644" y="3374"/>
                  <a:pt x="3918" y="3510"/>
                </a:cubicBezTo>
                <a:cubicBezTo>
                  <a:pt x="4044" y="3567"/>
                  <a:pt x="4179" y="3647"/>
                  <a:pt x="4127" y="3851"/>
                </a:cubicBezTo>
                <a:cubicBezTo>
                  <a:pt x="4022" y="3908"/>
                  <a:pt x="3949" y="3828"/>
                  <a:pt x="3864" y="3816"/>
                </a:cubicBezTo>
                <a:cubicBezTo>
                  <a:pt x="3780" y="3805"/>
                  <a:pt x="3581" y="3851"/>
                  <a:pt x="3634" y="3885"/>
                </a:cubicBezTo>
                <a:cubicBezTo>
                  <a:pt x="3875" y="4010"/>
                  <a:pt x="3434" y="4316"/>
                  <a:pt x="3728" y="4316"/>
                </a:cubicBezTo>
                <a:cubicBezTo>
                  <a:pt x="4212" y="4316"/>
                  <a:pt x="4474" y="4861"/>
                  <a:pt x="4936" y="4872"/>
                </a:cubicBezTo>
                <a:cubicBezTo>
                  <a:pt x="5009" y="4873"/>
                  <a:pt x="5042" y="4974"/>
                  <a:pt x="5042" y="5054"/>
                </a:cubicBezTo>
                <a:cubicBezTo>
                  <a:pt x="5042" y="5156"/>
                  <a:pt x="4968" y="5167"/>
                  <a:pt x="4894" y="5179"/>
                </a:cubicBezTo>
                <a:cubicBezTo>
                  <a:pt x="4779" y="5190"/>
                  <a:pt x="4653" y="5055"/>
                  <a:pt x="4506" y="5248"/>
                </a:cubicBezTo>
                <a:cubicBezTo>
                  <a:pt x="4779" y="5361"/>
                  <a:pt x="5062" y="5474"/>
                  <a:pt x="5052" y="5860"/>
                </a:cubicBezTo>
                <a:cubicBezTo>
                  <a:pt x="5052" y="5962"/>
                  <a:pt x="5167" y="6007"/>
                  <a:pt x="5251" y="6030"/>
                </a:cubicBezTo>
                <a:cubicBezTo>
                  <a:pt x="5398" y="6075"/>
                  <a:pt x="5514" y="6144"/>
                  <a:pt x="5598" y="6291"/>
                </a:cubicBezTo>
                <a:cubicBezTo>
                  <a:pt x="5598" y="6325"/>
                  <a:pt x="5598" y="6348"/>
                  <a:pt x="5598" y="6382"/>
                </a:cubicBezTo>
                <a:cubicBezTo>
                  <a:pt x="5577" y="6734"/>
                  <a:pt x="5368" y="6723"/>
                  <a:pt x="5137" y="6666"/>
                </a:cubicBezTo>
                <a:cubicBezTo>
                  <a:pt x="4863" y="6598"/>
                  <a:pt x="4590" y="6461"/>
                  <a:pt x="4296" y="6586"/>
                </a:cubicBezTo>
                <a:cubicBezTo>
                  <a:pt x="4706" y="6757"/>
                  <a:pt x="5157" y="6768"/>
                  <a:pt x="5535" y="7006"/>
                </a:cubicBezTo>
                <a:cubicBezTo>
                  <a:pt x="4127" y="7052"/>
                  <a:pt x="2888" y="6291"/>
                  <a:pt x="1523" y="5996"/>
                </a:cubicBezTo>
                <a:cubicBezTo>
                  <a:pt x="1565" y="6189"/>
                  <a:pt x="1679" y="6235"/>
                  <a:pt x="1773" y="6258"/>
                </a:cubicBezTo>
                <a:cubicBezTo>
                  <a:pt x="2278" y="6405"/>
                  <a:pt x="2720" y="6700"/>
                  <a:pt x="3182" y="6950"/>
                </a:cubicBezTo>
                <a:cubicBezTo>
                  <a:pt x="3371" y="7052"/>
                  <a:pt x="3507" y="7166"/>
                  <a:pt x="3581" y="7381"/>
                </a:cubicBezTo>
                <a:cubicBezTo>
                  <a:pt x="3644" y="7586"/>
                  <a:pt x="3770" y="7677"/>
                  <a:pt x="4001" y="7620"/>
                </a:cubicBezTo>
                <a:cubicBezTo>
                  <a:pt x="4190" y="7575"/>
                  <a:pt x="4391" y="7597"/>
                  <a:pt x="4590" y="7620"/>
                </a:cubicBezTo>
                <a:cubicBezTo>
                  <a:pt x="4811" y="7643"/>
                  <a:pt x="5063" y="7870"/>
                  <a:pt x="5010" y="7995"/>
                </a:cubicBezTo>
                <a:cubicBezTo>
                  <a:pt x="4905" y="8199"/>
                  <a:pt x="4726" y="8096"/>
                  <a:pt x="4579" y="8074"/>
                </a:cubicBezTo>
                <a:cubicBezTo>
                  <a:pt x="4400" y="8051"/>
                  <a:pt x="4075" y="7995"/>
                  <a:pt x="4075" y="8018"/>
                </a:cubicBezTo>
                <a:cubicBezTo>
                  <a:pt x="3960" y="8528"/>
                  <a:pt x="3696" y="8142"/>
                  <a:pt x="3507" y="8142"/>
                </a:cubicBezTo>
                <a:cubicBezTo>
                  <a:pt x="3329" y="8142"/>
                  <a:pt x="3151" y="8085"/>
                  <a:pt x="2982" y="8040"/>
                </a:cubicBezTo>
                <a:cubicBezTo>
                  <a:pt x="2762" y="7983"/>
                  <a:pt x="2562" y="8085"/>
                  <a:pt x="2351" y="8108"/>
                </a:cubicBezTo>
                <a:cubicBezTo>
                  <a:pt x="2162" y="8130"/>
                  <a:pt x="2268" y="8426"/>
                  <a:pt x="2152" y="8551"/>
                </a:cubicBezTo>
                <a:cubicBezTo>
                  <a:pt x="2131" y="8585"/>
                  <a:pt x="2110" y="8585"/>
                  <a:pt x="2089" y="8585"/>
                </a:cubicBezTo>
                <a:cubicBezTo>
                  <a:pt x="2026" y="9471"/>
                  <a:pt x="923" y="9255"/>
                  <a:pt x="923" y="9289"/>
                </a:cubicBezTo>
                <a:cubicBezTo>
                  <a:pt x="828" y="9346"/>
                  <a:pt x="713" y="9209"/>
                  <a:pt x="598" y="9345"/>
                </a:cubicBezTo>
                <a:cubicBezTo>
                  <a:pt x="1091" y="9969"/>
                  <a:pt x="1847" y="10117"/>
                  <a:pt x="2519" y="10582"/>
                </a:cubicBezTo>
                <a:cubicBezTo>
                  <a:pt x="1962" y="10741"/>
                  <a:pt x="1637" y="10197"/>
                  <a:pt x="1227" y="10265"/>
                </a:cubicBezTo>
                <a:cubicBezTo>
                  <a:pt x="1027" y="10435"/>
                  <a:pt x="1627" y="10708"/>
                  <a:pt x="1049" y="10788"/>
                </a:cubicBezTo>
                <a:cubicBezTo>
                  <a:pt x="1301" y="10935"/>
                  <a:pt x="1480" y="11082"/>
                  <a:pt x="1659" y="11252"/>
                </a:cubicBezTo>
                <a:cubicBezTo>
                  <a:pt x="1963" y="11559"/>
                  <a:pt x="2027" y="11764"/>
                  <a:pt x="1880" y="12172"/>
                </a:cubicBezTo>
                <a:cubicBezTo>
                  <a:pt x="1785" y="12445"/>
                  <a:pt x="1647" y="12695"/>
                  <a:pt x="1773" y="13012"/>
                </a:cubicBezTo>
                <a:cubicBezTo>
                  <a:pt x="1858" y="13228"/>
                  <a:pt x="1826" y="13376"/>
                  <a:pt x="1511" y="13274"/>
                </a:cubicBezTo>
                <a:cubicBezTo>
                  <a:pt x="1175" y="13172"/>
                  <a:pt x="1048" y="13364"/>
                  <a:pt x="1132" y="13750"/>
                </a:cubicBezTo>
                <a:cubicBezTo>
                  <a:pt x="1185" y="14000"/>
                  <a:pt x="1133" y="14079"/>
                  <a:pt x="902" y="14045"/>
                </a:cubicBezTo>
                <a:cubicBezTo>
                  <a:pt x="649" y="14011"/>
                  <a:pt x="408" y="13853"/>
                  <a:pt x="93" y="13932"/>
                </a:cubicBezTo>
                <a:cubicBezTo>
                  <a:pt x="345" y="14387"/>
                  <a:pt x="881" y="14250"/>
                  <a:pt x="1175" y="14681"/>
                </a:cubicBezTo>
                <a:cubicBezTo>
                  <a:pt x="829" y="14681"/>
                  <a:pt x="556" y="14681"/>
                  <a:pt x="304" y="14590"/>
                </a:cubicBezTo>
                <a:cubicBezTo>
                  <a:pt x="198" y="14556"/>
                  <a:pt x="83" y="14511"/>
                  <a:pt x="20" y="14648"/>
                </a:cubicBezTo>
                <a:cubicBezTo>
                  <a:pt x="-54" y="14806"/>
                  <a:pt x="93" y="14862"/>
                  <a:pt x="177" y="14885"/>
                </a:cubicBezTo>
                <a:cubicBezTo>
                  <a:pt x="419" y="14964"/>
                  <a:pt x="608" y="15146"/>
                  <a:pt x="818" y="15294"/>
                </a:cubicBezTo>
                <a:cubicBezTo>
                  <a:pt x="1270" y="15612"/>
                  <a:pt x="1764" y="15884"/>
                  <a:pt x="2142" y="16406"/>
                </a:cubicBezTo>
                <a:cubicBezTo>
                  <a:pt x="1669" y="16270"/>
                  <a:pt x="1312" y="15953"/>
                  <a:pt x="860" y="15896"/>
                </a:cubicBezTo>
                <a:cubicBezTo>
                  <a:pt x="1249" y="16373"/>
                  <a:pt x="1743" y="16691"/>
                  <a:pt x="2205" y="17042"/>
                </a:cubicBezTo>
                <a:cubicBezTo>
                  <a:pt x="2342" y="17145"/>
                  <a:pt x="2478" y="17213"/>
                  <a:pt x="2499" y="17429"/>
                </a:cubicBezTo>
                <a:cubicBezTo>
                  <a:pt x="2562" y="17849"/>
                  <a:pt x="2730" y="18190"/>
                  <a:pt x="3109" y="18371"/>
                </a:cubicBezTo>
                <a:cubicBezTo>
                  <a:pt x="3109" y="18371"/>
                  <a:pt x="3088" y="18438"/>
                  <a:pt x="3077" y="18472"/>
                </a:cubicBezTo>
                <a:cubicBezTo>
                  <a:pt x="2846" y="18484"/>
                  <a:pt x="2667" y="18234"/>
                  <a:pt x="2383" y="18325"/>
                </a:cubicBezTo>
                <a:cubicBezTo>
                  <a:pt x="2667" y="18666"/>
                  <a:pt x="2898" y="18961"/>
                  <a:pt x="3287" y="19120"/>
                </a:cubicBezTo>
                <a:cubicBezTo>
                  <a:pt x="3602" y="19245"/>
                  <a:pt x="3990" y="19325"/>
                  <a:pt x="4222" y="19734"/>
                </a:cubicBezTo>
                <a:cubicBezTo>
                  <a:pt x="3959" y="19813"/>
                  <a:pt x="3760" y="19711"/>
                  <a:pt x="3560" y="19642"/>
                </a:cubicBezTo>
                <a:cubicBezTo>
                  <a:pt x="3256" y="19529"/>
                  <a:pt x="2950" y="19404"/>
                  <a:pt x="2645" y="19290"/>
                </a:cubicBezTo>
                <a:cubicBezTo>
                  <a:pt x="2530" y="19245"/>
                  <a:pt x="2405" y="19222"/>
                  <a:pt x="2331" y="19426"/>
                </a:cubicBezTo>
                <a:cubicBezTo>
                  <a:pt x="2720" y="19472"/>
                  <a:pt x="2950" y="19745"/>
                  <a:pt x="3192" y="20006"/>
                </a:cubicBezTo>
                <a:cubicBezTo>
                  <a:pt x="3328" y="20154"/>
                  <a:pt x="3445" y="20346"/>
                  <a:pt x="3687" y="20278"/>
                </a:cubicBezTo>
                <a:cubicBezTo>
                  <a:pt x="3813" y="20243"/>
                  <a:pt x="3896" y="20346"/>
                  <a:pt x="3886" y="20482"/>
                </a:cubicBezTo>
                <a:cubicBezTo>
                  <a:pt x="3833" y="20959"/>
                  <a:pt x="4137" y="21118"/>
                  <a:pt x="4452" y="21209"/>
                </a:cubicBezTo>
                <a:cubicBezTo>
                  <a:pt x="4684" y="21277"/>
                  <a:pt x="4902" y="21379"/>
                  <a:pt x="5116" y="21492"/>
                </a:cubicBezTo>
                <a:lnTo>
                  <a:pt x="5312" y="21600"/>
                </a:lnTo>
                <a:lnTo>
                  <a:pt x="21546" y="21600"/>
                </a:lnTo>
                <a:lnTo>
                  <a:pt x="21546" y="0"/>
                </a:lnTo>
                <a:lnTo>
                  <a:pt x="3776" y="0"/>
                </a:lnTo>
                <a:close/>
              </a:path>
            </a:pathLst>
          </a:custGeom>
          <a:ln w="12700">
            <a:miter lim="400000"/>
          </a:ln>
        </p:spPr>
      </p:pic>
      <p:pic>
        <p:nvPicPr>
          <p:cNvPr id="225" name="Google Shape;273;p19" descr="Google Shape;273;p19"/>
          <p:cNvPicPr>
            <a:picLocks noChangeAspect="1"/>
          </p:cNvPicPr>
          <p:nvPr/>
        </p:nvPicPr>
        <p:blipFill>
          <a:blip r:embed="rId3"/>
          <a:stretch/>
        </p:blipFill>
        <p:spPr bwMode="auto">
          <a:xfrm>
            <a:off x="391933" y="385785"/>
            <a:ext cx="2347798" cy="492558"/>
          </a:xfrm>
          <a:prstGeom prst="rect">
            <a:avLst/>
          </a:prstGeom>
          <a:ln w="12700">
            <a:miter lim="400000"/>
          </a:ln>
        </p:spPr>
      </p:pic>
      <p:pic>
        <p:nvPicPr>
          <p:cNvPr id="7" name="Picture 2" descr="TELENURSING_LOGO_final"/>
          <p:cNvPicPr>
            <a:picLocks noChangeAspect="1" noChangeArrowheads="1"/>
          </p:cNvPicPr>
          <p:nvPr/>
        </p:nvPicPr>
        <p:blipFill>
          <a:blip r:embed="rId4"/>
          <a:stretch/>
        </p:blipFill>
        <p:spPr bwMode="auto">
          <a:xfrm>
            <a:off x="601098" y="2005855"/>
            <a:ext cx="5844164" cy="3035928"/>
          </a:xfrm>
          <a:prstGeom prst="rect">
            <a:avLst/>
          </a:prstGeom>
          <a:noFill/>
          <a:ln>
            <a:noFill/>
          </a:ln>
        </p:spPr>
      </p:pic>
    </p:spTree>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TotalTime>
  <Words>1409</Words>
  <Application>Microsoft Office PowerPoint</Application>
  <DocSecurity>0</DocSecurity>
  <PresentationFormat>Ευρεία οθόνη</PresentationFormat>
  <Paragraphs>54</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2</vt:i4>
      </vt:variant>
      <vt:variant>
        <vt:lpstr>Τίτλοι διαφανειών</vt:lpstr>
      </vt:variant>
      <vt:variant>
        <vt:i4>9</vt:i4>
      </vt:variant>
    </vt:vector>
  </HeadingPairs>
  <TitlesOfParts>
    <vt:vector size="14" baseType="lpstr">
      <vt:lpstr>Arial</vt:lpstr>
      <vt:lpstr>Calibri</vt:lpstr>
      <vt:lpstr>Calibri Light</vt:lpstr>
      <vt:lpstr>1_Θέμα του Office</vt:lpstr>
      <vt:lpstr>Θέμα του Office</vt:lpstr>
      <vt:lpstr>Module 4. Managing acute clinical conditions through telecare  Monitoring Processes through Telecare </vt:lpstr>
      <vt:lpstr>Monitoring fever through telecare </vt:lpstr>
      <vt:lpstr>Monitoring fever the process of emesis (vomiting) through telecare </vt:lpstr>
      <vt:lpstr>Monitoring abdominal conditions through telecare</vt:lpstr>
      <vt:lpstr>Monitoring dyspnea (shortness of breath) through telecare </vt:lpstr>
      <vt:lpstr>Monitoring chest pain through telecare </vt:lpstr>
      <vt:lpstr>Monitoring allergic anaphylaxis through telecare </vt:lpstr>
      <vt:lpstr>Monitoring mental health through telecare </vt:lpstr>
      <vt:lpstr>Παρουσίαση του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 μ ι ν ά ρ ι ο  Δ ι α χ ε ί ρ ι σ η ς  Α ι μ ο ρ ρ α γ ι κ ο ύ  Ε π ε ι σ ο δ ί ο υ</dc:title>
  <dc:subject/>
  <dc:creator>mm</dc:creator>
  <cp:keywords/>
  <dc:description/>
  <cp:lastModifiedBy>MALLIAROU MARIA</cp:lastModifiedBy>
  <cp:revision>127</cp:revision>
  <dcterms:created xsi:type="dcterms:W3CDTF">2022-05-26T07:07:06Z</dcterms:created>
  <dcterms:modified xsi:type="dcterms:W3CDTF">2024-02-11T18:35:15Z</dcterms:modified>
  <cp:category/>
  <dc:identifier/>
  <cp:contentStatus/>
  <dc:language/>
  <cp:version/>
</cp:coreProperties>
</file>