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80" r:id="rId5"/>
    <p:sldId id="281" r:id="rId6"/>
    <p:sldId id="282" r:id="rId7"/>
    <p:sldId id="283" r:id="rId8"/>
    <p:sldId id="279" r:id="rId9"/>
  </p:sldIdLst>
  <p:sldSz cx="12192000" cy="6858000"/>
  <p:notesSz cx="12192000" cy="6858000"/>
  <p:defaultTextStyle>
    <a:defPPr>
      <a:defRPr lang="el-G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7288ABE-C912-EAAF-59DA-095E7A021F86}">
  <a:tblStyle styleId="{17288ABE-C912-EAAF-59DA-095E7A021F86}" styleName="Μεσαίο στυλ 2 - Έμφαση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fill>
          <a:solidFill>
            <a:schemeClr val="accent1">
              <a:tint val="40000"/>
            </a:schemeClr>
          </a:solidFill>
        </a:fill>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67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Διαφάνεια τίτλου">
    <p:spTree>
      <p:nvGrpSpPr>
        <p:cNvPr id="1" name=""/>
        <p:cNvGrpSpPr/>
        <p:nvPr/>
      </p:nvGrpSpPr>
      <p:grpSpPr bwMode="auto">
        <a:xfrm>
          <a:off x="0" y="0"/>
          <a:ext cx="0" cy="0"/>
          <a:chOff x="0" y="0"/>
          <a:chExt cx="0" cy="0"/>
        </a:xfrm>
      </p:grpSpPr>
      <p:sp>
        <p:nvSpPr>
          <p:cNvPr id="2" name="Τίτλος 1"/>
          <p:cNvSpPr>
            <a:spLocks noGrp="1"/>
          </p:cNvSpPr>
          <p:nvPr>
            <p:ph type="ctrTitle"/>
          </p:nvPr>
        </p:nvSpPr>
        <p:spPr bwMode="auto">
          <a:xfrm>
            <a:off x="1524000" y="1122363"/>
            <a:ext cx="9144000" cy="2387600"/>
          </a:xfrm>
        </p:spPr>
        <p:txBody>
          <a:bodyPr anchor="b"/>
          <a:lstStyle>
            <a:lvl1pPr algn="ctr">
              <a:defRPr sz="6000"/>
            </a:lvl1pPr>
          </a:lstStyle>
          <a:p>
            <a:pPr>
              <a:defRPr/>
            </a:pPr>
            <a:r>
              <a:rPr lang="el-GR"/>
              <a:t>Κάντε κλικ για να επεξεργαστείτε τον τίτλο υποδείγματος</a:t>
            </a:r>
            <a:endParaRPr/>
          </a:p>
        </p:txBody>
      </p:sp>
      <p:sp>
        <p:nvSpPr>
          <p:cNvPr id="3" name="Υπότιτλος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el-GR"/>
              <a:t>Κάντε κλικ για να επεξεργαστείτε τον υπότιτλο του υποδείγματος</a:t>
            </a:r>
            <a:endParaRPr/>
          </a:p>
        </p:txBody>
      </p:sp>
      <p:sp>
        <p:nvSpPr>
          <p:cNvPr id="4" name="Θέση ημερομηνίας 3"/>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sl-SI"/>
          </a:p>
        </p:txBody>
      </p:sp>
      <p:sp>
        <p:nvSpPr>
          <p:cNvPr id="6" name="Θέση αριθμού διαφάνειας 5"/>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Τίτλος και Κατακόρυφο κείμενο">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p:txBody>
          <a:bodyPr/>
          <a:lstStyle/>
          <a:p>
            <a:pPr>
              <a:defRPr/>
            </a:pPr>
            <a:r>
              <a:rPr lang="el-GR"/>
              <a:t>Κάντε κλικ για να επεξεργαστείτε τον τίτλο υποδείγματος</a:t>
            </a:r>
            <a:endParaRPr/>
          </a:p>
        </p:txBody>
      </p:sp>
      <p:sp>
        <p:nvSpPr>
          <p:cNvPr id="3" name="Θέση κατακόρυφου κειμένου 2"/>
          <p:cNvSpPr>
            <a:spLocks noGrp="1"/>
          </p:cNvSpPr>
          <p:nvPr>
            <p:ph type="body" orient="vert" idx="1"/>
          </p:nvPr>
        </p:nvSpPr>
        <p:spPr bwMode="auto"/>
        <p:txBody>
          <a:bodyPr vert="eaVert"/>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4" name="Θέση ημερομηνίας 3"/>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sl-SI"/>
          </a:p>
        </p:txBody>
      </p:sp>
      <p:sp>
        <p:nvSpPr>
          <p:cNvPr id="6" name="Θέση αριθμού διαφάνειας 5"/>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Κατακόρυφος τίτλος και Κείμενο">
    <p:spTree>
      <p:nvGrpSpPr>
        <p:cNvPr id="1" name=""/>
        <p:cNvGrpSpPr/>
        <p:nvPr/>
      </p:nvGrpSpPr>
      <p:grpSpPr bwMode="auto">
        <a:xfrm>
          <a:off x="0" y="0"/>
          <a:ext cx="0" cy="0"/>
          <a:chOff x="0" y="0"/>
          <a:chExt cx="0" cy="0"/>
        </a:xfrm>
      </p:grpSpPr>
      <p:sp>
        <p:nvSpPr>
          <p:cNvPr id="2" name="Κατακόρυφος τίτλος 1"/>
          <p:cNvSpPr>
            <a:spLocks noGrp="1"/>
          </p:cNvSpPr>
          <p:nvPr>
            <p:ph type="title" orient="vert"/>
          </p:nvPr>
        </p:nvSpPr>
        <p:spPr bwMode="auto">
          <a:xfrm>
            <a:off x="8724900" y="365125"/>
            <a:ext cx="2628900" cy="5811838"/>
          </a:xfrm>
        </p:spPr>
        <p:txBody>
          <a:bodyPr vert="eaVert"/>
          <a:lstStyle/>
          <a:p>
            <a:pPr>
              <a:defRPr/>
            </a:pPr>
            <a:r>
              <a:rPr lang="el-GR"/>
              <a:t>Κάντε κλικ για να επεξεργαστείτε τον τίτλο υποδείγματος</a:t>
            </a:r>
            <a:endParaRPr/>
          </a:p>
        </p:txBody>
      </p:sp>
      <p:sp>
        <p:nvSpPr>
          <p:cNvPr id="3" name="Θέση κατακόρυφου κειμένου 2"/>
          <p:cNvSpPr>
            <a:spLocks noGrp="1"/>
          </p:cNvSpPr>
          <p:nvPr>
            <p:ph type="body" orient="vert" idx="1"/>
          </p:nvPr>
        </p:nvSpPr>
        <p:spPr bwMode="auto">
          <a:xfrm>
            <a:off x="838200" y="365125"/>
            <a:ext cx="7734300" cy="5811838"/>
          </a:xfrm>
        </p:spPr>
        <p:txBody>
          <a:bodyPr vert="eaVert"/>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4" name="Θέση ημερομηνίας 3"/>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sl-SI"/>
          </a:p>
        </p:txBody>
      </p:sp>
      <p:sp>
        <p:nvSpPr>
          <p:cNvPr id="6" name="Θέση αριθμού διαφάνειας 5"/>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title" preserve="1" userDrawn="1">
  <p:cSld name="Διαφάνεια τίτλου">
    <p:spTree>
      <p:nvGrpSpPr>
        <p:cNvPr id="1" name=""/>
        <p:cNvGrpSpPr/>
        <p:nvPr/>
      </p:nvGrpSpPr>
      <p:grpSpPr bwMode="auto">
        <a:xfrm>
          <a:off x="0" y="0"/>
          <a:ext cx="0" cy="0"/>
          <a:chOff x="0" y="0"/>
          <a:chExt cx="0" cy="0"/>
        </a:xfrm>
      </p:grpSpPr>
      <p:sp>
        <p:nvSpPr>
          <p:cNvPr id="2" name="Τίτλος 1"/>
          <p:cNvSpPr>
            <a:spLocks noGrp="1"/>
          </p:cNvSpPr>
          <p:nvPr>
            <p:ph type="ctrTitle"/>
          </p:nvPr>
        </p:nvSpPr>
        <p:spPr bwMode="auto">
          <a:xfrm>
            <a:off x="1524000" y="1122363"/>
            <a:ext cx="9144000" cy="2387600"/>
          </a:xfrm>
        </p:spPr>
        <p:txBody>
          <a:bodyPr anchor="b"/>
          <a:lstStyle>
            <a:lvl1pPr algn="ctr">
              <a:defRPr sz="6000"/>
            </a:lvl1pPr>
          </a:lstStyle>
          <a:p>
            <a:pPr>
              <a:defRPr/>
            </a:pPr>
            <a:r>
              <a:rPr lang="el-GR"/>
              <a:t>Κάντε κλικ για να επεξεργαστείτε τον τίτλο υποδείγματος</a:t>
            </a:r>
            <a:endParaRPr/>
          </a:p>
        </p:txBody>
      </p:sp>
      <p:sp>
        <p:nvSpPr>
          <p:cNvPr id="3" name="Υπότιτλος 2"/>
          <p:cNvSpPr>
            <a:spLocks noGrp="1"/>
          </p:cNvSpPr>
          <p:nvPr>
            <p:ph type="subTitle" idx="1"/>
          </p:nvPr>
        </p:nvSpPr>
        <p:spPr bwMode="auto">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el-GR"/>
              <a:t>Κάντε κλικ για να επεξεργαστείτε τον υπότιτλο του υποδείγματος</a:t>
            </a:r>
            <a:endParaRPr/>
          </a:p>
        </p:txBody>
      </p:sp>
      <p:sp>
        <p:nvSpPr>
          <p:cNvPr id="4" name="Θέση ημερομηνίας 3"/>
          <p:cNvSpPr>
            <a:spLocks noGrp="1"/>
          </p:cNvSpPr>
          <p:nvPr>
            <p:ph type="dt" sz="half" idx="10"/>
          </p:nvPr>
        </p:nvSpPr>
        <p:spPr bwMode="auto"/>
        <p:txBody>
          <a:bodyPr/>
          <a:lstStyle/>
          <a:p>
            <a:pPr>
              <a:defRPr/>
            </a:pPr>
            <a:fld id="{B8919CB4-986D-4738-8813-7F7832C05261}" type="datetime1">
              <a:rPr lang="el-GR"/>
              <a:t>11/2/2024</a:t>
            </a:fld>
            <a:endParaRPr lang="el-GR"/>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el-GR"/>
          </a:p>
        </p:txBody>
      </p:sp>
      <p:sp>
        <p:nvSpPr>
          <p:cNvPr id="6" name="Θέση αριθμού διαφάνειας 5"/>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type="obj" preserve="1" userDrawn="1">
  <p:cSld name="Τίτλος και περιεχόμενο">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p:txBody>
          <a:bodyPr/>
          <a:lstStyle/>
          <a:p>
            <a:pPr>
              <a:defRPr/>
            </a:pPr>
            <a:r>
              <a:rPr lang="el-GR"/>
              <a:t>Κάντε κλικ για να επεξεργαστείτε τον τίτλο υποδείγματος</a:t>
            </a:r>
            <a:endParaRPr/>
          </a:p>
        </p:txBody>
      </p:sp>
      <p:sp>
        <p:nvSpPr>
          <p:cNvPr id="3" name="Θέση περιεχομένου 2"/>
          <p:cNvSpPr>
            <a:spLocks noGrp="1"/>
          </p:cNvSpPr>
          <p:nvPr>
            <p:ph idx="1"/>
          </p:nvPr>
        </p:nvSpPr>
        <p:spPr bwMode="auto"/>
        <p:txBody>
          <a:bodyPr/>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4" name="Θέση ημερομηνίας 3"/>
          <p:cNvSpPr>
            <a:spLocks noGrp="1"/>
          </p:cNvSpPr>
          <p:nvPr>
            <p:ph type="dt" sz="half" idx="10"/>
          </p:nvPr>
        </p:nvSpPr>
        <p:spPr bwMode="auto"/>
        <p:txBody>
          <a:bodyPr/>
          <a:lstStyle/>
          <a:p>
            <a:pPr>
              <a:defRPr/>
            </a:pPr>
            <a:fld id="{487E2042-82F6-473A-9160-9E3EF512905C}" type="datetime1">
              <a:rPr lang="el-GR"/>
              <a:t>11/2/2024</a:t>
            </a:fld>
            <a:endParaRPr lang="el-GR"/>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el-GR"/>
          </a:p>
        </p:txBody>
      </p:sp>
      <p:sp>
        <p:nvSpPr>
          <p:cNvPr id="6" name="Θέση αριθμού διαφάνειας 5"/>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type="secHead" preserve="1" userDrawn="1">
  <p:cSld name="Κεφαλίδα ενότητας">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a:xfrm>
            <a:off x="831850" y="1709738"/>
            <a:ext cx="10515600" cy="2852737"/>
          </a:xfrm>
        </p:spPr>
        <p:txBody>
          <a:bodyPr anchor="b"/>
          <a:lstStyle>
            <a:lvl1pPr>
              <a:defRPr sz="6000"/>
            </a:lvl1pPr>
          </a:lstStyle>
          <a:p>
            <a:pPr>
              <a:defRPr/>
            </a:pPr>
            <a:r>
              <a:rPr lang="el-GR"/>
              <a:t>Κάντε κλικ για να επεξεργαστείτε τον τίτλο υποδείγματος</a:t>
            </a:r>
            <a:endParaRPr/>
          </a:p>
        </p:txBody>
      </p:sp>
      <p:sp>
        <p:nvSpPr>
          <p:cNvPr id="3" name="Θέση κειμένου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el-GR"/>
              <a:t>Στυλ κειμένου υποδείγματος</a:t>
            </a:r>
            <a:endParaRPr/>
          </a:p>
        </p:txBody>
      </p:sp>
      <p:sp>
        <p:nvSpPr>
          <p:cNvPr id="4" name="Θέση ημερομηνίας 3"/>
          <p:cNvSpPr>
            <a:spLocks noGrp="1"/>
          </p:cNvSpPr>
          <p:nvPr>
            <p:ph type="dt" sz="half" idx="10"/>
          </p:nvPr>
        </p:nvSpPr>
        <p:spPr bwMode="auto"/>
        <p:txBody>
          <a:bodyPr/>
          <a:lstStyle/>
          <a:p>
            <a:pPr>
              <a:defRPr/>
            </a:pPr>
            <a:fld id="{C9505943-0595-47E3-B01F-C259B1BCEA0D}" type="datetime1">
              <a:rPr lang="el-GR"/>
              <a:t>11/2/2024</a:t>
            </a:fld>
            <a:endParaRPr lang="el-GR"/>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el-GR"/>
          </a:p>
        </p:txBody>
      </p:sp>
      <p:sp>
        <p:nvSpPr>
          <p:cNvPr id="6" name="Θέση αριθμού διαφάνειας 5"/>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type="twoObj" preserve="1" userDrawn="1">
  <p:cSld name="Δύο περιεχόμενα">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p:txBody>
          <a:bodyPr/>
          <a:lstStyle/>
          <a:p>
            <a:pPr>
              <a:defRPr/>
            </a:pPr>
            <a:r>
              <a:rPr lang="el-GR"/>
              <a:t>Κάντε κλικ για να επεξεργαστείτε τον τίτλο υποδείγματος</a:t>
            </a:r>
            <a:endParaRPr/>
          </a:p>
        </p:txBody>
      </p:sp>
      <p:sp>
        <p:nvSpPr>
          <p:cNvPr id="3" name="Θέση περιεχομένου 2"/>
          <p:cNvSpPr>
            <a:spLocks noGrp="1"/>
          </p:cNvSpPr>
          <p:nvPr>
            <p:ph sz="half" idx="1"/>
          </p:nvPr>
        </p:nvSpPr>
        <p:spPr bwMode="auto">
          <a:xfrm>
            <a:off x="838200" y="1825625"/>
            <a:ext cx="5181600" cy="4351338"/>
          </a:xfrm>
        </p:spPr>
        <p:txBody>
          <a:bodyPr/>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4" name="Θέση περιεχομένου 3"/>
          <p:cNvSpPr>
            <a:spLocks noGrp="1"/>
          </p:cNvSpPr>
          <p:nvPr>
            <p:ph sz="half" idx="2"/>
          </p:nvPr>
        </p:nvSpPr>
        <p:spPr bwMode="auto">
          <a:xfrm>
            <a:off x="6172200" y="1825625"/>
            <a:ext cx="5181600" cy="4351338"/>
          </a:xfrm>
        </p:spPr>
        <p:txBody>
          <a:bodyPr/>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5" name="Θέση ημερομηνίας 4"/>
          <p:cNvSpPr>
            <a:spLocks noGrp="1"/>
          </p:cNvSpPr>
          <p:nvPr>
            <p:ph type="dt" sz="half" idx="10"/>
          </p:nvPr>
        </p:nvSpPr>
        <p:spPr bwMode="auto"/>
        <p:txBody>
          <a:bodyPr/>
          <a:lstStyle/>
          <a:p>
            <a:pPr>
              <a:defRPr/>
            </a:pPr>
            <a:fld id="{60A97FC3-1D04-4268-A50D-5DA90AE9181F}" type="datetime1">
              <a:rPr lang="el-GR"/>
              <a:t>11/2/2024</a:t>
            </a:fld>
            <a:endParaRPr lang="el-GR"/>
          </a:p>
        </p:txBody>
      </p:sp>
      <p:sp>
        <p:nvSpPr>
          <p:cNvPr id="6" name="Θέση υποσέλιδου 5"/>
          <p:cNvSpPr>
            <a:spLocks noGrp="1"/>
          </p:cNvSpPr>
          <p:nvPr>
            <p:ph type="ftr" sz="quarter" idx="11"/>
          </p:nvPr>
        </p:nvSpPr>
        <p:spPr bwMode="auto"/>
        <p:txBody>
          <a:bodyPr/>
          <a:lstStyle/>
          <a:p>
            <a:pPr>
              <a:defRPr/>
            </a:pPr>
            <a:r>
              <a:rPr lang="en-US"/>
              <a:t>Maria Malliarou University of Thessaly</a:t>
            </a:r>
            <a:endParaRPr lang="el-GR"/>
          </a:p>
        </p:txBody>
      </p:sp>
      <p:sp>
        <p:nvSpPr>
          <p:cNvPr id="7" name="Θέση αριθμού διαφάνειας 6"/>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Σύγκριση">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a:xfrm>
            <a:off x="839788" y="365125"/>
            <a:ext cx="10515600" cy="1325563"/>
          </a:xfrm>
        </p:spPr>
        <p:txBody>
          <a:bodyPr/>
          <a:lstStyle/>
          <a:p>
            <a:pPr>
              <a:defRPr/>
            </a:pPr>
            <a:r>
              <a:rPr lang="el-GR"/>
              <a:t>Κάντε κλικ για να επεξεργαστείτε τον τίτλο υποδείγματος</a:t>
            </a:r>
            <a:endParaRPr/>
          </a:p>
        </p:txBody>
      </p:sp>
      <p:sp>
        <p:nvSpPr>
          <p:cNvPr id="3" name="Θέση κειμένου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l-GR"/>
              <a:t>Στυλ κειμένου υποδείγματος</a:t>
            </a:r>
            <a:endParaRPr/>
          </a:p>
        </p:txBody>
      </p:sp>
      <p:sp>
        <p:nvSpPr>
          <p:cNvPr id="4" name="Θέση περιεχομένου 3"/>
          <p:cNvSpPr>
            <a:spLocks noGrp="1"/>
          </p:cNvSpPr>
          <p:nvPr>
            <p:ph sz="half" idx="2"/>
          </p:nvPr>
        </p:nvSpPr>
        <p:spPr bwMode="auto">
          <a:xfrm>
            <a:off x="839788" y="2505074"/>
            <a:ext cx="5157787" cy="3684588"/>
          </a:xfrm>
        </p:spPr>
        <p:txBody>
          <a:bodyPr/>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5" name="Θέση κειμένου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l-GR"/>
              <a:t>Στυλ κειμένου υποδείγματος</a:t>
            </a:r>
            <a:endParaRPr/>
          </a:p>
        </p:txBody>
      </p:sp>
      <p:sp>
        <p:nvSpPr>
          <p:cNvPr id="6" name="Θέση περιεχομένου 5"/>
          <p:cNvSpPr>
            <a:spLocks noGrp="1"/>
          </p:cNvSpPr>
          <p:nvPr>
            <p:ph sz="quarter" idx="4"/>
          </p:nvPr>
        </p:nvSpPr>
        <p:spPr bwMode="auto">
          <a:xfrm>
            <a:off x="6172200" y="2505074"/>
            <a:ext cx="5183188" cy="3684588"/>
          </a:xfrm>
        </p:spPr>
        <p:txBody>
          <a:bodyPr/>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7" name="Θέση ημερομηνίας 6"/>
          <p:cNvSpPr>
            <a:spLocks noGrp="1"/>
          </p:cNvSpPr>
          <p:nvPr>
            <p:ph type="dt" sz="half" idx="10"/>
          </p:nvPr>
        </p:nvSpPr>
        <p:spPr bwMode="auto"/>
        <p:txBody>
          <a:bodyPr/>
          <a:lstStyle/>
          <a:p>
            <a:pPr>
              <a:defRPr/>
            </a:pPr>
            <a:fld id="{52AA6F17-FEC6-4D3E-AE20-35548F6A56B5}" type="datetime1">
              <a:rPr lang="el-GR"/>
              <a:t>11/2/2024</a:t>
            </a:fld>
            <a:endParaRPr lang="el-GR"/>
          </a:p>
        </p:txBody>
      </p:sp>
      <p:sp>
        <p:nvSpPr>
          <p:cNvPr id="8" name="Θέση υποσέλιδου 7"/>
          <p:cNvSpPr>
            <a:spLocks noGrp="1"/>
          </p:cNvSpPr>
          <p:nvPr>
            <p:ph type="ftr" sz="quarter" idx="11"/>
          </p:nvPr>
        </p:nvSpPr>
        <p:spPr bwMode="auto"/>
        <p:txBody>
          <a:bodyPr/>
          <a:lstStyle/>
          <a:p>
            <a:pPr>
              <a:defRPr/>
            </a:pPr>
            <a:r>
              <a:rPr lang="en-US"/>
              <a:t>Maria Malliarou University of Thessaly</a:t>
            </a:r>
            <a:endParaRPr lang="el-GR"/>
          </a:p>
        </p:txBody>
      </p:sp>
      <p:sp>
        <p:nvSpPr>
          <p:cNvPr id="9" name="Θέση αριθμού διαφάνειας 8"/>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type="titleOnly" preserve="1" userDrawn="1">
  <p:cSld name="Μόνο τίτλος">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p:txBody>
          <a:bodyPr/>
          <a:lstStyle/>
          <a:p>
            <a:pPr>
              <a:defRPr/>
            </a:pPr>
            <a:r>
              <a:rPr lang="el-GR"/>
              <a:t>Κάντε κλικ για να επεξεργαστείτε τον τίτλο υποδείγματος</a:t>
            </a:r>
            <a:endParaRPr/>
          </a:p>
        </p:txBody>
      </p:sp>
      <p:sp>
        <p:nvSpPr>
          <p:cNvPr id="3" name="Θέση ημερομηνίας 2"/>
          <p:cNvSpPr>
            <a:spLocks noGrp="1"/>
          </p:cNvSpPr>
          <p:nvPr>
            <p:ph type="dt" sz="half" idx="10"/>
          </p:nvPr>
        </p:nvSpPr>
        <p:spPr bwMode="auto"/>
        <p:txBody>
          <a:bodyPr/>
          <a:lstStyle/>
          <a:p>
            <a:pPr>
              <a:defRPr/>
            </a:pPr>
            <a:fld id="{8C8110FA-092A-4B3B-87DA-8E3B7E0B3F6C}" type="datetime1">
              <a:rPr lang="el-GR"/>
              <a:t>11/2/2024</a:t>
            </a:fld>
            <a:endParaRPr lang="el-GR"/>
          </a:p>
        </p:txBody>
      </p:sp>
      <p:sp>
        <p:nvSpPr>
          <p:cNvPr id="4" name="Θέση υποσέλιδου 3"/>
          <p:cNvSpPr>
            <a:spLocks noGrp="1"/>
          </p:cNvSpPr>
          <p:nvPr>
            <p:ph type="ftr" sz="quarter" idx="11"/>
          </p:nvPr>
        </p:nvSpPr>
        <p:spPr bwMode="auto"/>
        <p:txBody>
          <a:bodyPr/>
          <a:lstStyle/>
          <a:p>
            <a:pPr>
              <a:defRPr/>
            </a:pPr>
            <a:r>
              <a:rPr lang="en-US"/>
              <a:t>Maria Malliarou University of Thessaly</a:t>
            </a:r>
            <a:endParaRPr lang="el-GR"/>
          </a:p>
        </p:txBody>
      </p:sp>
      <p:sp>
        <p:nvSpPr>
          <p:cNvPr id="5" name="Θέση αριθμού διαφάνειας 4"/>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PhAnim="0" type="blank" preserve="1" userDrawn="1">
  <p:cSld name="Κενό">
    <p:spTree>
      <p:nvGrpSpPr>
        <p:cNvPr id="1" name=""/>
        <p:cNvGrpSpPr/>
        <p:nvPr/>
      </p:nvGrpSpPr>
      <p:grpSpPr bwMode="auto">
        <a:xfrm>
          <a:off x="0" y="0"/>
          <a:ext cx="0" cy="0"/>
          <a:chOff x="0" y="0"/>
          <a:chExt cx="0" cy="0"/>
        </a:xfrm>
      </p:grpSpPr>
      <p:sp>
        <p:nvSpPr>
          <p:cNvPr id="2" name="Θέση ημερομηνίας 1"/>
          <p:cNvSpPr>
            <a:spLocks noGrp="1"/>
          </p:cNvSpPr>
          <p:nvPr>
            <p:ph type="dt" sz="half" idx="10"/>
          </p:nvPr>
        </p:nvSpPr>
        <p:spPr bwMode="auto"/>
        <p:txBody>
          <a:bodyPr/>
          <a:lstStyle/>
          <a:p>
            <a:pPr>
              <a:defRPr/>
            </a:pPr>
            <a:fld id="{02B34473-68EC-45BC-8F72-6D3EDCFDF72E}" type="datetime1">
              <a:rPr lang="el-GR"/>
              <a:t>11/2/2024</a:t>
            </a:fld>
            <a:endParaRPr lang="el-GR"/>
          </a:p>
        </p:txBody>
      </p:sp>
      <p:sp>
        <p:nvSpPr>
          <p:cNvPr id="3" name="Θέση υποσέλιδου 2"/>
          <p:cNvSpPr>
            <a:spLocks noGrp="1"/>
          </p:cNvSpPr>
          <p:nvPr>
            <p:ph type="ftr" sz="quarter" idx="11"/>
          </p:nvPr>
        </p:nvSpPr>
        <p:spPr bwMode="auto"/>
        <p:txBody>
          <a:bodyPr/>
          <a:lstStyle/>
          <a:p>
            <a:pPr>
              <a:defRPr/>
            </a:pPr>
            <a:r>
              <a:rPr lang="en-US"/>
              <a:t>Maria Malliarou University of Thessaly</a:t>
            </a:r>
            <a:endParaRPr lang="el-GR"/>
          </a:p>
        </p:txBody>
      </p:sp>
      <p:sp>
        <p:nvSpPr>
          <p:cNvPr id="4" name="Θέση αριθμού διαφάνειας 3"/>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PhAnim="0" type="objTx" preserve="1" userDrawn="1">
  <p:cSld name="Περιεχόμενο με λεζάντα">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a:xfrm>
            <a:off x="839788" y="457200"/>
            <a:ext cx="3932237" cy="1600200"/>
          </a:xfrm>
        </p:spPr>
        <p:txBody>
          <a:bodyPr anchor="b"/>
          <a:lstStyle>
            <a:lvl1pPr>
              <a:defRPr sz="3200"/>
            </a:lvl1pPr>
          </a:lstStyle>
          <a:p>
            <a:pPr>
              <a:defRPr/>
            </a:pPr>
            <a:r>
              <a:rPr lang="el-GR"/>
              <a:t>Κάντε κλικ για να επεξεργαστείτε τον τίτλο υποδείγματος</a:t>
            </a:r>
            <a:endParaRPr/>
          </a:p>
        </p:txBody>
      </p:sp>
      <p:sp>
        <p:nvSpPr>
          <p:cNvPr id="3" name="Θέση περιεχομένου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4" name="Θέση κειμένου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el-GR"/>
              <a:t>Στυλ κειμένου υποδείγματος</a:t>
            </a:r>
            <a:endParaRPr/>
          </a:p>
        </p:txBody>
      </p:sp>
      <p:sp>
        <p:nvSpPr>
          <p:cNvPr id="5" name="Θέση ημερομηνίας 4"/>
          <p:cNvSpPr>
            <a:spLocks noGrp="1"/>
          </p:cNvSpPr>
          <p:nvPr>
            <p:ph type="dt" sz="half" idx="10"/>
          </p:nvPr>
        </p:nvSpPr>
        <p:spPr bwMode="auto"/>
        <p:txBody>
          <a:bodyPr/>
          <a:lstStyle/>
          <a:p>
            <a:pPr>
              <a:defRPr/>
            </a:pPr>
            <a:fld id="{B0347A07-36EF-45DC-9207-6E02C1133755}" type="datetime1">
              <a:rPr lang="el-GR"/>
              <a:t>11/2/2024</a:t>
            </a:fld>
            <a:endParaRPr lang="el-GR"/>
          </a:p>
        </p:txBody>
      </p:sp>
      <p:sp>
        <p:nvSpPr>
          <p:cNvPr id="6" name="Θέση υποσέλιδου 5"/>
          <p:cNvSpPr>
            <a:spLocks noGrp="1"/>
          </p:cNvSpPr>
          <p:nvPr>
            <p:ph type="ftr" sz="quarter" idx="11"/>
          </p:nvPr>
        </p:nvSpPr>
        <p:spPr bwMode="auto"/>
        <p:txBody>
          <a:bodyPr/>
          <a:lstStyle/>
          <a:p>
            <a:pPr>
              <a:defRPr/>
            </a:pPr>
            <a:r>
              <a:rPr lang="en-US"/>
              <a:t>Maria Malliarou University of Thessaly</a:t>
            </a:r>
            <a:endParaRPr lang="el-GR"/>
          </a:p>
        </p:txBody>
      </p:sp>
      <p:sp>
        <p:nvSpPr>
          <p:cNvPr id="7" name="Θέση αριθμού διαφάνειας 6"/>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Τίτλος και περιεχόμενο">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p:txBody>
          <a:bodyPr/>
          <a:lstStyle/>
          <a:p>
            <a:pPr>
              <a:defRPr/>
            </a:pPr>
            <a:r>
              <a:rPr lang="el-GR"/>
              <a:t>Κάντε κλικ για να επεξεργαστείτε τον τίτλο υποδείγματος</a:t>
            </a:r>
            <a:endParaRPr/>
          </a:p>
        </p:txBody>
      </p:sp>
      <p:sp>
        <p:nvSpPr>
          <p:cNvPr id="3" name="Θέση περιεχομένου 2"/>
          <p:cNvSpPr>
            <a:spLocks noGrp="1"/>
          </p:cNvSpPr>
          <p:nvPr>
            <p:ph idx="1"/>
          </p:nvPr>
        </p:nvSpPr>
        <p:spPr bwMode="auto"/>
        <p:txBody>
          <a:bodyPr/>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4" name="Θέση ημερομηνίας 3"/>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sl-SI"/>
          </a:p>
        </p:txBody>
      </p:sp>
      <p:sp>
        <p:nvSpPr>
          <p:cNvPr id="6" name="Θέση αριθμού διαφάνειας 5"/>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PhAnim="0" type="picTx" preserve="1" userDrawn="1">
  <p:cSld name="Εικόνα με λεζάντα">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a:xfrm>
            <a:off x="839788" y="457200"/>
            <a:ext cx="3932237" cy="1600200"/>
          </a:xfrm>
        </p:spPr>
        <p:txBody>
          <a:bodyPr anchor="b"/>
          <a:lstStyle>
            <a:lvl1pPr>
              <a:defRPr sz="3200"/>
            </a:lvl1pPr>
          </a:lstStyle>
          <a:p>
            <a:pPr>
              <a:defRPr/>
            </a:pPr>
            <a:r>
              <a:rPr lang="el-GR"/>
              <a:t>Κάντε κλικ για να επεξεργαστείτε τον τίτλο υποδείγματος</a:t>
            </a:r>
            <a:endParaRPr/>
          </a:p>
        </p:txBody>
      </p:sp>
      <p:sp>
        <p:nvSpPr>
          <p:cNvPr id="3" name="Θέση εικόνας 2"/>
          <p:cNvSpPr>
            <a:spLocks noGrp="1"/>
          </p:cNvSpPr>
          <p:nvPr>
            <p:ph type="pic" idx="1"/>
          </p:nvPr>
        </p:nvSpPr>
        <p:spPr bwMode="auto">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el-GR"/>
          </a:p>
        </p:txBody>
      </p:sp>
      <p:sp>
        <p:nvSpPr>
          <p:cNvPr id="4" name="Θέση κειμένου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el-GR"/>
              <a:t>Στυλ κειμένου υποδείγματος</a:t>
            </a:r>
            <a:endParaRPr/>
          </a:p>
        </p:txBody>
      </p:sp>
      <p:sp>
        <p:nvSpPr>
          <p:cNvPr id="5" name="Θέση ημερομηνίας 4"/>
          <p:cNvSpPr>
            <a:spLocks noGrp="1"/>
          </p:cNvSpPr>
          <p:nvPr>
            <p:ph type="dt" sz="half" idx="10"/>
          </p:nvPr>
        </p:nvSpPr>
        <p:spPr bwMode="auto"/>
        <p:txBody>
          <a:bodyPr/>
          <a:lstStyle/>
          <a:p>
            <a:pPr>
              <a:defRPr/>
            </a:pPr>
            <a:fld id="{DB9D4D29-3F66-46DE-864A-37DB830E03F8}" type="datetime1">
              <a:rPr lang="el-GR"/>
              <a:t>11/2/2024</a:t>
            </a:fld>
            <a:endParaRPr lang="el-GR"/>
          </a:p>
        </p:txBody>
      </p:sp>
      <p:sp>
        <p:nvSpPr>
          <p:cNvPr id="6" name="Θέση υποσέλιδου 5"/>
          <p:cNvSpPr>
            <a:spLocks noGrp="1"/>
          </p:cNvSpPr>
          <p:nvPr>
            <p:ph type="ftr" sz="quarter" idx="11"/>
          </p:nvPr>
        </p:nvSpPr>
        <p:spPr bwMode="auto"/>
        <p:txBody>
          <a:bodyPr/>
          <a:lstStyle/>
          <a:p>
            <a:pPr>
              <a:defRPr/>
            </a:pPr>
            <a:r>
              <a:rPr lang="en-US"/>
              <a:t>Maria Malliarou University of Thessaly</a:t>
            </a:r>
            <a:endParaRPr lang="el-GR"/>
          </a:p>
        </p:txBody>
      </p:sp>
      <p:sp>
        <p:nvSpPr>
          <p:cNvPr id="7" name="Θέση αριθμού διαφάνειας 6"/>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PhAnim="0" type="vertTx" preserve="1" userDrawn="1">
  <p:cSld name="Τίτλος και Κατακόρυφο κείμενο">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p:txBody>
          <a:bodyPr/>
          <a:lstStyle/>
          <a:p>
            <a:pPr>
              <a:defRPr/>
            </a:pPr>
            <a:r>
              <a:rPr lang="el-GR"/>
              <a:t>Κάντε κλικ για να επεξεργαστείτε τον τίτλο υποδείγματος</a:t>
            </a:r>
            <a:endParaRPr/>
          </a:p>
        </p:txBody>
      </p:sp>
      <p:sp>
        <p:nvSpPr>
          <p:cNvPr id="3" name="Θέση κατακόρυφου κειμένου 2"/>
          <p:cNvSpPr>
            <a:spLocks noGrp="1"/>
          </p:cNvSpPr>
          <p:nvPr>
            <p:ph type="body" orient="vert" idx="1"/>
          </p:nvPr>
        </p:nvSpPr>
        <p:spPr bwMode="auto"/>
        <p:txBody>
          <a:bodyPr vert="eaVert"/>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4" name="Θέση ημερομηνίας 3"/>
          <p:cNvSpPr>
            <a:spLocks noGrp="1"/>
          </p:cNvSpPr>
          <p:nvPr>
            <p:ph type="dt" sz="half" idx="10"/>
          </p:nvPr>
        </p:nvSpPr>
        <p:spPr bwMode="auto"/>
        <p:txBody>
          <a:bodyPr/>
          <a:lstStyle/>
          <a:p>
            <a:pPr>
              <a:defRPr/>
            </a:pPr>
            <a:fld id="{35C0C70E-7BA3-4A6D-A7AD-44B5691A2EE3}" type="datetime1">
              <a:rPr lang="el-GR"/>
              <a:t>11/2/2024</a:t>
            </a:fld>
            <a:endParaRPr lang="el-GR"/>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el-GR"/>
          </a:p>
        </p:txBody>
      </p:sp>
      <p:sp>
        <p:nvSpPr>
          <p:cNvPr id="6" name="Θέση αριθμού διαφάνειας 5"/>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Κατακόρυφος τίτλος και Κείμενο">
    <p:spTree>
      <p:nvGrpSpPr>
        <p:cNvPr id="1" name=""/>
        <p:cNvGrpSpPr/>
        <p:nvPr/>
      </p:nvGrpSpPr>
      <p:grpSpPr bwMode="auto">
        <a:xfrm>
          <a:off x="0" y="0"/>
          <a:ext cx="0" cy="0"/>
          <a:chOff x="0" y="0"/>
          <a:chExt cx="0" cy="0"/>
        </a:xfrm>
      </p:grpSpPr>
      <p:sp>
        <p:nvSpPr>
          <p:cNvPr id="2" name="Κατακόρυφος τίτλος 1"/>
          <p:cNvSpPr>
            <a:spLocks noGrp="1"/>
          </p:cNvSpPr>
          <p:nvPr>
            <p:ph type="title" orient="vert"/>
          </p:nvPr>
        </p:nvSpPr>
        <p:spPr bwMode="auto">
          <a:xfrm>
            <a:off x="8724900" y="365125"/>
            <a:ext cx="2628900" cy="5811838"/>
          </a:xfrm>
        </p:spPr>
        <p:txBody>
          <a:bodyPr vert="eaVert"/>
          <a:lstStyle/>
          <a:p>
            <a:pPr>
              <a:defRPr/>
            </a:pPr>
            <a:r>
              <a:rPr lang="el-GR"/>
              <a:t>Κάντε κλικ για να επεξεργαστείτε τον τίτλο υποδείγματος</a:t>
            </a:r>
            <a:endParaRPr/>
          </a:p>
        </p:txBody>
      </p:sp>
      <p:sp>
        <p:nvSpPr>
          <p:cNvPr id="3" name="Θέση κατακόρυφου κειμένου 2"/>
          <p:cNvSpPr>
            <a:spLocks noGrp="1"/>
          </p:cNvSpPr>
          <p:nvPr>
            <p:ph type="body" orient="vert" idx="1"/>
          </p:nvPr>
        </p:nvSpPr>
        <p:spPr bwMode="auto">
          <a:xfrm>
            <a:off x="838200" y="365125"/>
            <a:ext cx="7734300" cy="5811838"/>
          </a:xfrm>
        </p:spPr>
        <p:txBody>
          <a:bodyPr vert="eaVert"/>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4" name="Θέση ημερομηνίας 3"/>
          <p:cNvSpPr>
            <a:spLocks noGrp="1"/>
          </p:cNvSpPr>
          <p:nvPr>
            <p:ph type="dt" sz="half" idx="10"/>
          </p:nvPr>
        </p:nvSpPr>
        <p:spPr bwMode="auto"/>
        <p:txBody>
          <a:bodyPr/>
          <a:lstStyle/>
          <a:p>
            <a:pPr>
              <a:defRPr/>
            </a:pPr>
            <a:fld id="{CF4B5260-70DC-4ABE-8714-EF81CFDCD050}" type="datetime1">
              <a:rPr lang="el-GR"/>
              <a:t>11/2/2024</a:t>
            </a:fld>
            <a:endParaRPr lang="el-GR"/>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el-GR"/>
          </a:p>
        </p:txBody>
      </p:sp>
      <p:sp>
        <p:nvSpPr>
          <p:cNvPr id="6" name="Θέση αριθμού διαφάνειας 5"/>
          <p:cNvSpPr>
            <a:spLocks noGrp="1"/>
          </p:cNvSpPr>
          <p:nvPr>
            <p:ph type="sldNum" sz="quarter" idx="12"/>
          </p:nvPr>
        </p:nvSpPr>
        <p:spPr bwMode="auto"/>
        <p:txBody>
          <a:bodyPr/>
          <a:lstStyle/>
          <a:p>
            <a:pPr>
              <a:defRPr/>
            </a:pPr>
            <a:fld id="{D2291B0B-F77C-4BDA-9906-CEDE4214D95D}" type="slidenum">
              <a:rPr lang="el-GR"/>
              <a:t>‹#›</a:t>
            </a:fld>
            <a:endParaRPr lang="el-G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PhAnim="0" type="tx" userDrawn="1">
  <p:cSld name="OBJECT">
    <p:spTree>
      <p:nvGrpSpPr>
        <p:cNvPr id="1" name=""/>
        <p:cNvGrpSpPr/>
        <p:nvPr/>
      </p:nvGrpSpPr>
      <p:grpSpPr bwMode="auto">
        <a:xfrm>
          <a:off x="0" y="0"/>
          <a:ext cx="0" cy="0"/>
          <a:chOff x="0" y="0"/>
          <a:chExt cx="0" cy="0"/>
        </a:xfrm>
      </p:grpSpPr>
      <p:sp>
        <p:nvSpPr>
          <p:cNvPr id="11" name="Title Text"/>
          <p:cNvSpPr txBox="1">
            <a:spLocks noGrp="1"/>
          </p:cNvSpPr>
          <p:nvPr>
            <p:ph type="title"/>
          </p:nvPr>
        </p:nvSpPr>
        <p:spPr bwMode="auto">
          <a:prstGeom prst="rect">
            <a:avLst/>
          </a:prstGeom>
        </p:spPr>
        <p:txBody>
          <a:bodyPr/>
          <a:lstStyle/>
          <a:p>
            <a:pPr>
              <a:defRPr/>
            </a:pPr>
            <a:r>
              <a:t>Title Text</a:t>
            </a:r>
          </a:p>
        </p:txBody>
      </p:sp>
      <p:sp>
        <p:nvSpPr>
          <p:cNvPr id="12" name="Body Level One…"/>
          <p:cNvSpPr txBox="1">
            <a:spLocks noGrp="1"/>
          </p:cNvSpPr>
          <p:nvPr>
            <p:ph type="body" idx="1"/>
          </p:nvPr>
        </p:nvSpPr>
        <p:spPr bwMode="auto">
          <a:prstGeom prst="rect">
            <a:avLst/>
          </a:prstGeom>
        </p:spPr>
        <p:txBody>
          <a:bodyPr/>
          <a:lstStyle/>
          <a:p>
            <a:pPr>
              <a:defRPr/>
            </a:pPr>
            <a:r>
              <a:t>Body Level One</a:t>
            </a:r>
          </a:p>
          <a:p>
            <a:pPr lvl="1">
              <a:defRPr/>
            </a:pPr>
            <a:r>
              <a:t>Body Level Two</a:t>
            </a:r>
          </a:p>
          <a:p>
            <a:pPr lvl="2">
              <a:defRPr/>
            </a:pPr>
            <a:r>
              <a:t>Body Level Three</a:t>
            </a:r>
          </a:p>
          <a:p>
            <a:pPr lvl="3">
              <a:defRPr/>
            </a:pPr>
            <a:r>
              <a:t>Body Level Four</a:t>
            </a:r>
          </a:p>
          <a:p>
            <a:pPr lvl="4">
              <a:defRPr/>
            </a:pPr>
            <a:r>
              <a:t>Body Level Five</a:t>
            </a:r>
          </a:p>
        </p:txBody>
      </p:sp>
      <p:sp>
        <p:nvSpPr>
          <p:cNvPr id="13" name="Slide Number"/>
          <p:cNvSpPr txBox="1">
            <a:spLocks noGrp="1"/>
          </p:cNvSpPr>
          <p:nvPr>
            <p:ph type="sldNum" sz="quarter" idx="2"/>
          </p:nvPr>
        </p:nvSpPr>
        <p:spPr bwMode="auto">
          <a:prstGeom prst="rect">
            <a:avLst/>
          </a:prstGeom>
        </p:spPr>
        <p:txBody>
          <a:bodyPr/>
          <a:lstStyle/>
          <a:p>
            <a:pPr>
              <a:defRPr/>
            </a:pPr>
            <a:fld id="{86CB4B4D-7CA3-9044-876B-883B54F8677D}" type="slidenum">
              <a:r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Κεφαλίδα ενότητας">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a:xfrm>
            <a:off x="831850" y="1709738"/>
            <a:ext cx="10515600" cy="2852737"/>
          </a:xfrm>
        </p:spPr>
        <p:txBody>
          <a:bodyPr anchor="b"/>
          <a:lstStyle>
            <a:lvl1pPr>
              <a:defRPr sz="6000"/>
            </a:lvl1pPr>
          </a:lstStyle>
          <a:p>
            <a:pPr>
              <a:defRPr/>
            </a:pPr>
            <a:r>
              <a:rPr lang="el-GR"/>
              <a:t>Κάντε κλικ για να επεξεργαστείτε τον τίτλο υποδείγματος</a:t>
            </a:r>
            <a:endParaRPr/>
          </a:p>
        </p:txBody>
      </p:sp>
      <p:sp>
        <p:nvSpPr>
          <p:cNvPr id="3" name="Θέση κειμένου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el-GR"/>
              <a:t>Επεξεργασία στυλ υποδείγματος κειμένου</a:t>
            </a:r>
            <a:endParaRPr/>
          </a:p>
        </p:txBody>
      </p:sp>
      <p:sp>
        <p:nvSpPr>
          <p:cNvPr id="4" name="Θέση ημερομηνίας 3"/>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5" name="Θέση υποσέλιδου 4"/>
          <p:cNvSpPr>
            <a:spLocks noGrp="1"/>
          </p:cNvSpPr>
          <p:nvPr>
            <p:ph type="ftr" sz="quarter" idx="11"/>
          </p:nvPr>
        </p:nvSpPr>
        <p:spPr bwMode="auto"/>
        <p:txBody>
          <a:bodyPr/>
          <a:lstStyle/>
          <a:p>
            <a:pPr>
              <a:defRPr/>
            </a:pPr>
            <a:r>
              <a:rPr lang="en-US"/>
              <a:t>Maria Malliarou University of Thessaly</a:t>
            </a:r>
            <a:endParaRPr lang="sl-SI"/>
          </a:p>
        </p:txBody>
      </p:sp>
      <p:sp>
        <p:nvSpPr>
          <p:cNvPr id="6" name="Θέση αριθμού διαφάνειας 5"/>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Δύο περιεχόμενα">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p:txBody>
          <a:bodyPr/>
          <a:lstStyle/>
          <a:p>
            <a:pPr>
              <a:defRPr/>
            </a:pPr>
            <a:r>
              <a:rPr lang="el-GR"/>
              <a:t>Κάντε κλικ για να επεξεργαστείτε τον τίτλο υποδείγματος</a:t>
            </a:r>
            <a:endParaRPr/>
          </a:p>
        </p:txBody>
      </p:sp>
      <p:sp>
        <p:nvSpPr>
          <p:cNvPr id="3" name="Θέση περιεχομένου 2"/>
          <p:cNvSpPr>
            <a:spLocks noGrp="1"/>
          </p:cNvSpPr>
          <p:nvPr>
            <p:ph sz="half" idx="1"/>
          </p:nvPr>
        </p:nvSpPr>
        <p:spPr bwMode="auto">
          <a:xfrm>
            <a:off x="838200" y="1825625"/>
            <a:ext cx="5181600" cy="4351338"/>
          </a:xfrm>
        </p:spPr>
        <p:txBody>
          <a:bodyPr/>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4" name="Θέση περιεχομένου 3"/>
          <p:cNvSpPr>
            <a:spLocks noGrp="1"/>
          </p:cNvSpPr>
          <p:nvPr>
            <p:ph sz="half" idx="2"/>
          </p:nvPr>
        </p:nvSpPr>
        <p:spPr bwMode="auto">
          <a:xfrm>
            <a:off x="6172200" y="1825625"/>
            <a:ext cx="5181600" cy="4351338"/>
          </a:xfrm>
        </p:spPr>
        <p:txBody>
          <a:bodyPr/>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5" name="Θέση ημερομηνίας 4"/>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6" name="Θέση υποσέλιδου 5"/>
          <p:cNvSpPr>
            <a:spLocks noGrp="1"/>
          </p:cNvSpPr>
          <p:nvPr>
            <p:ph type="ftr" sz="quarter" idx="11"/>
          </p:nvPr>
        </p:nvSpPr>
        <p:spPr bwMode="auto"/>
        <p:txBody>
          <a:bodyPr/>
          <a:lstStyle/>
          <a:p>
            <a:pPr>
              <a:defRPr/>
            </a:pPr>
            <a:r>
              <a:rPr lang="en-US"/>
              <a:t>Maria Malliarou University of Thessaly</a:t>
            </a:r>
            <a:endParaRPr lang="sl-SI"/>
          </a:p>
        </p:txBody>
      </p:sp>
      <p:sp>
        <p:nvSpPr>
          <p:cNvPr id="7" name="Θέση αριθμού διαφάνειας 6"/>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Σύγκριση">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a:xfrm>
            <a:off x="839788" y="365125"/>
            <a:ext cx="10515600" cy="1325563"/>
          </a:xfrm>
        </p:spPr>
        <p:txBody>
          <a:bodyPr/>
          <a:lstStyle/>
          <a:p>
            <a:pPr>
              <a:defRPr/>
            </a:pPr>
            <a:r>
              <a:rPr lang="el-GR"/>
              <a:t>Κάντε κλικ για να επεξεργαστείτε τον τίτλο υποδείγματος</a:t>
            </a:r>
            <a:endParaRPr/>
          </a:p>
        </p:txBody>
      </p:sp>
      <p:sp>
        <p:nvSpPr>
          <p:cNvPr id="3" name="Θέση κειμένου 2"/>
          <p:cNvSpPr>
            <a:spLocks noGrp="1"/>
          </p:cNvSpPr>
          <p:nvPr>
            <p:ph type="body" idx="1"/>
          </p:nvPr>
        </p:nvSpPr>
        <p:spPr bwMode="auto">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l-GR"/>
              <a:t>Επεξεργασία στυλ υποδείγματος κειμένου</a:t>
            </a:r>
            <a:endParaRPr/>
          </a:p>
        </p:txBody>
      </p:sp>
      <p:sp>
        <p:nvSpPr>
          <p:cNvPr id="4" name="Θέση περιεχομένου 3"/>
          <p:cNvSpPr>
            <a:spLocks noGrp="1"/>
          </p:cNvSpPr>
          <p:nvPr>
            <p:ph sz="half" idx="2"/>
          </p:nvPr>
        </p:nvSpPr>
        <p:spPr bwMode="auto">
          <a:xfrm>
            <a:off x="839788" y="2505074"/>
            <a:ext cx="5157787" cy="3684588"/>
          </a:xfrm>
        </p:spPr>
        <p:txBody>
          <a:bodyPr/>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5" name="Θέση κειμένου 4"/>
          <p:cNvSpPr>
            <a:spLocks noGrp="1"/>
          </p:cNvSpPr>
          <p:nvPr>
            <p:ph type="body" sz="quarter" idx="3"/>
          </p:nvPr>
        </p:nvSpPr>
        <p:spPr bwMode="auto">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l-GR"/>
              <a:t>Επεξεργασία στυλ υποδείγματος κειμένου</a:t>
            </a:r>
            <a:endParaRPr/>
          </a:p>
        </p:txBody>
      </p:sp>
      <p:sp>
        <p:nvSpPr>
          <p:cNvPr id="6" name="Θέση περιεχομένου 5"/>
          <p:cNvSpPr>
            <a:spLocks noGrp="1"/>
          </p:cNvSpPr>
          <p:nvPr>
            <p:ph sz="quarter" idx="4"/>
          </p:nvPr>
        </p:nvSpPr>
        <p:spPr bwMode="auto">
          <a:xfrm>
            <a:off x="6172200" y="2505074"/>
            <a:ext cx="5183188" cy="3684588"/>
          </a:xfrm>
        </p:spPr>
        <p:txBody>
          <a:bodyPr/>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7" name="Θέση ημερομηνίας 6"/>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8" name="Θέση υποσέλιδου 7"/>
          <p:cNvSpPr>
            <a:spLocks noGrp="1"/>
          </p:cNvSpPr>
          <p:nvPr>
            <p:ph type="ftr" sz="quarter" idx="11"/>
          </p:nvPr>
        </p:nvSpPr>
        <p:spPr bwMode="auto"/>
        <p:txBody>
          <a:bodyPr/>
          <a:lstStyle/>
          <a:p>
            <a:pPr>
              <a:defRPr/>
            </a:pPr>
            <a:r>
              <a:rPr lang="en-US"/>
              <a:t>Maria Malliarou University of Thessaly</a:t>
            </a:r>
            <a:endParaRPr lang="sl-SI"/>
          </a:p>
        </p:txBody>
      </p:sp>
      <p:sp>
        <p:nvSpPr>
          <p:cNvPr id="9" name="Θέση αριθμού διαφάνειας 8"/>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Μόνο τίτλος">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p:txBody>
          <a:bodyPr/>
          <a:lstStyle/>
          <a:p>
            <a:pPr>
              <a:defRPr/>
            </a:pPr>
            <a:r>
              <a:rPr lang="el-GR"/>
              <a:t>Κάντε κλικ για να επεξεργαστείτε τον τίτλο υποδείγματος</a:t>
            </a:r>
            <a:endParaRPr/>
          </a:p>
        </p:txBody>
      </p:sp>
      <p:sp>
        <p:nvSpPr>
          <p:cNvPr id="3" name="Θέση ημερομηνίας 2"/>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4" name="Θέση υποσέλιδου 3"/>
          <p:cNvSpPr>
            <a:spLocks noGrp="1"/>
          </p:cNvSpPr>
          <p:nvPr>
            <p:ph type="ftr" sz="quarter" idx="11"/>
          </p:nvPr>
        </p:nvSpPr>
        <p:spPr bwMode="auto"/>
        <p:txBody>
          <a:bodyPr/>
          <a:lstStyle/>
          <a:p>
            <a:pPr>
              <a:defRPr/>
            </a:pPr>
            <a:r>
              <a:rPr lang="en-US"/>
              <a:t>Maria Malliarou University of Thessaly</a:t>
            </a:r>
            <a:endParaRPr lang="sl-SI"/>
          </a:p>
        </p:txBody>
      </p:sp>
      <p:sp>
        <p:nvSpPr>
          <p:cNvPr id="5" name="Θέση αριθμού διαφάνειας 4"/>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Κενό">
    <p:spTree>
      <p:nvGrpSpPr>
        <p:cNvPr id="1" name=""/>
        <p:cNvGrpSpPr/>
        <p:nvPr/>
      </p:nvGrpSpPr>
      <p:grpSpPr bwMode="auto">
        <a:xfrm>
          <a:off x="0" y="0"/>
          <a:ext cx="0" cy="0"/>
          <a:chOff x="0" y="0"/>
          <a:chExt cx="0" cy="0"/>
        </a:xfrm>
      </p:grpSpPr>
      <p:sp>
        <p:nvSpPr>
          <p:cNvPr id="2" name="Θέση ημερομηνίας 1"/>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3" name="Θέση υποσέλιδου 2"/>
          <p:cNvSpPr>
            <a:spLocks noGrp="1"/>
          </p:cNvSpPr>
          <p:nvPr>
            <p:ph type="ftr" sz="quarter" idx="11"/>
          </p:nvPr>
        </p:nvSpPr>
        <p:spPr bwMode="auto"/>
        <p:txBody>
          <a:bodyPr/>
          <a:lstStyle/>
          <a:p>
            <a:pPr>
              <a:defRPr/>
            </a:pPr>
            <a:r>
              <a:rPr lang="en-US"/>
              <a:t>Maria Malliarou University of Thessaly</a:t>
            </a:r>
            <a:endParaRPr lang="sl-SI"/>
          </a:p>
        </p:txBody>
      </p:sp>
      <p:sp>
        <p:nvSpPr>
          <p:cNvPr id="4" name="Θέση αριθμού διαφάνειας 3"/>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Περιεχόμενο με λεζάντα">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a:xfrm>
            <a:off x="839788" y="457200"/>
            <a:ext cx="3932237" cy="1600200"/>
          </a:xfrm>
        </p:spPr>
        <p:txBody>
          <a:bodyPr anchor="b"/>
          <a:lstStyle>
            <a:lvl1pPr>
              <a:defRPr sz="3200"/>
            </a:lvl1pPr>
          </a:lstStyle>
          <a:p>
            <a:pPr>
              <a:defRPr/>
            </a:pPr>
            <a:r>
              <a:rPr lang="el-GR"/>
              <a:t>Κάντε κλικ για να επεξεργαστείτε τον τίτλο υποδείγματος</a:t>
            </a:r>
            <a:endParaRPr/>
          </a:p>
        </p:txBody>
      </p:sp>
      <p:sp>
        <p:nvSpPr>
          <p:cNvPr id="3" name="Θέση περιεχομένου 2"/>
          <p:cNvSpPr>
            <a:spLocks noGrp="1"/>
          </p:cNvSpPr>
          <p:nvPr>
            <p:ph idx="1"/>
          </p:nvPr>
        </p:nvSpPr>
        <p:spPr bwMode="auto">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4" name="Θέση κειμένου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el-GR"/>
              <a:t>Επεξεργασία στυλ υποδείγματος κειμένου</a:t>
            </a:r>
            <a:endParaRPr/>
          </a:p>
        </p:txBody>
      </p:sp>
      <p:sp>
        <p:nvSpPr>
          <p:cNvPr id="5" name="Θέση ημερομηνίας 4"/>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6" name="Θέση υποσέλιδου 5"/>
          <p:cNvSpPr>
            <a:spLocks noGrp="1"/>
          </p:cNvSpPr>
          <p:nvPr>
            <p:ph type="ftr" sz="quarter" idx="11"/>
          </p:nvPr>
        </p:nvSpPr>
        <p:spPr bwMode="auto"/>
        <p:txBody>
          <a:bodyPr/>
          <a:lstStyle/>
          <a:p>
            <a:pPr>
              <a:defRPr/>
            </a:pPr>
            <a:r>
              <a:rPr lang="en-US"/>
              <a:t>Maria Malliarou University of Thessaly</a:t>
            </a:r>
            <a:endParaRPr lang="sl-SI"/>
          </a:p>
        </p:txBody>
      </p:sp>
      <p:sp>
        <p:nvSpPr>
          <p:cNvPr id="7" name="Θέση αριθμού διαφάνειας 6"/>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Εικόνα με λεζάντα">
    <p:spTree>
      <p:nvGrpSpPr>
        <p:cNvPr id="1" name=""/>
        <p:cNvGrpSpPr/>
        <p:nvPr/>
      </p:nvGrpSpPr>
      <p:grpSpPr bwMode="auto">
        <a:xfrm>
          <a:off x="0" y="0"/>
          <a:ext cx="0" cy="0"/>
          <a:chOff x="0" y="0"/>
          <a:chExt cx="0" cy="0"/>
        </a:xfrm>
      </p:grpSpPr>
      <p:sp>
        <p:nvSpPr>
          <p:cNvPr id="2" name="Τίτλος 1"/>
          <p:cNvSpPr>
            <a:spLocks noGrp="1"/>
          </p:cNvSpPr>
          <p:nvPr>
            <p:ph type="title"/>
          </p:nvPr>
        </p:nvSpPr>
        <p:spPr bwMode="auto">
          <a:xfrm>
            <a:off x="839788" y="457200"/>
            <a:ext cx="3932237" cy="1600200"/>
          </a:xfrm>
        </p:spPr>
        <p:txBody>
          <a:bodyPr anchor="b"/>
          <a:lstStyle>
            <a:lvl1pPr>
              <a:defRPr sz="3200"/>
            </a:lvl1pPr>
          </a:lstStyle>
          <a:p>
            <a:pPr>
              <a:defRPr/>
            </a:pPr>
            <a:r>
              <a:rPr lang="el-GR"/>
              <a:t>Κάντε κλικ για να επεξεργαστείτε τον τίτλο υποδείγματος</a:t>
            </a:r>
            <a:endParaRPr/>
          </a:p>
        </p:txBody>
      </p:sp>
      <p:sp>
        <p:nvSpPr>
          <p:cNvPr id="3" name="Θέση εικόνας 2"/>
          <p:cNvSpPr>
            <a:spLocks noGrp="1"/>
          </p:cNvSpPr>
          <p:nvPr>
            <p:ph type="pic" idx="1"/>
          </p:nvPr>
        </p:nvSpPr>
        <p:spPr bwMode="auto">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el-GR"/>
          </a:p>
        </p:txBody>
      </p:sp>
      <p:sp>
        <p:nvSpPr>
          <p:cNvPr id="4" name="Θέση κειμένου 3"/>
          <p:cNvSpPr>
            <a:spLocks noGrp="1"/>
          </p:cNvSpPr>
          <p:nvPr>
            <p:ph type="body" sz="half" idx="2"/>
          </p:nvPr>
        </p:nvSpPr>
        <p:spPr bwMode="auto">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el-GR"/>
              <a:t>Επεξεργασία στυλ υποδείγματος κειμένου</a:t>
            </a:r>
            <a:endParaRPr/>
          </a:p>
        </p:txBody>
      </p:sp>
      <p:sp>
        <p:nvSpPr>
          <p:cNvPr id="5" name="Θέση ημερομηνίας 4"/>
          <p:cNvSpPr>
            <a:spLocks noGrp="1"/>
          </p:cNvSpPr>
          <p:nvPr>
            <p:ph type="dt" sz="half" idx="10"/>
          </p:nvPr>
        </p:nvSpPr>
        <p:spPr bwMode="auto"/>
        <p:txBody>
          <a:bodyPr/>
          <a:lstStyle/>
          <a:p>
            <a:pPr>
              <a:defRPr/>
            </a:pPr>
            <a:fld id="{B3C23FFC-7256-43C1-8B2D-7D5F13B6AC3B}" type="datetime1">
              <a:rPr lang="el-GR"/>
              <a:t>11/2/2024</a:t>
            </a:fld>
            <a:endParaRPr lang="sl-SI"/>
          </a:p>
        </p:txBody>
      </p:sp>
      <p:sp>
        <p:nvSpPr>
          <p:cNvPr id="6" name="Θέση υποσέλιδου 5"/>
          <p:cNvSpPr>
            <a:spLocks noGrp="1"/>
          </p:cNvSpPr>
          <p:nvPr>
            <p:ph type="ftr" sz="quarter" idx="11"/>
          </p:nvPr>
        </p:nvSpPr>
        <p:spPr bwMode="auto"/>
        <p:txBody>
          <a:bodyPr/>
          <a:lstStyle/>
          <a:p>
            <a:pPr>
              <a:defRPr/>
            </a:pPr>
            <a:r>
              <a:rPr lang="en-US"/>
              <a:t>Maria Malliarou University of Thessaly</a:t>
            </a:r>
            <a:endParaRPr lang="sl-SI"/>
          </a:p>
        </p:txBody>
      </p:sp>
      <p:sp>
        <p:nvSpPr>
          <p:cNvPr id="7" name="Θέση αριθμού διαφάνειας 6"/>
          <p:cNvSpPr>
            <a:spLocks noGrp="1"/>
          </p:cNvSpPr>
          <p:nvPr>
            <p:ph type="sldNum" sz="quarter" idx="12"/>
          </p:nvPr>
        </p:nvSpPr>
        <p:spPr bwMode="auto"/>
        <p:txBody>
          <a:bodyPr/>
          <a:lstStyle/>
          <a:p>
            <a:pPr>
              <a:defRPr/>
            </a:pPr>
            <a:fld id="{9022841B-CFFF-4E87-8DE3-B949DBE09638}" type="slidenum">
              <a:rPr lang="sl-SI"/>
              <a:t>‹#›</a:t>
            </a:fld>
            <a:endParaRPr lang="sl-SI"/>
          </a:p>
        </p:txBody>
      </p:sp>
    </p:spTree>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Θέση τίτλου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el-GR"/>
              <a:t>Κάντε κλικ για να επεξεργαστείτε τον τίτλο υποδείγματος</a:t>
            </a:r>
            <a:endParaRPr/>
          </a:p>
        </p:txBody>
      </p:sp>
      <p:sp>
        <p:nvSpPr>
          <p:cNvPr id="3" name="Θέση κειμένου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el-GR"/>
              <a:t>Επεξεργασία στυλ υποδείγματος κειμένου</a:t>
            </a:r>
            <a:endParaRPr/>
          </a:p>
          <a:p>
            <a:pPr lvl="1">
              <a:defRPr/>
            </a:pPr>
            <a:r>
              <a:rPr lang="el-GR"/>
              <a:t>Δεύτερου επιπέδου</a:t>
            </a:r>
            <a:endParaRPr/>
          </a:p>
          <a:p>
            <a:pPr lvl="2">
              <a:defRPr/>
            </a:pPr>
            <a:r>
              <a:rPr lang="el-GR"/>
              <a:t>Τρίτου επιπέδου</a:t>
            </a:r>
            <a:endParaRPr/>
          </a:p>
          <a:p>
            <a:pPr lvl="3">
              <a:defRPr/>
            </a:pPr>
            <a:r>
              <a:rPr lang="el-GR"/>
              <a:t>Τέταρτου επιπέδου</a:t>
            </a:r>
            <a:endParaRPr/>
          </a:p>
          <a:p>
            <a:pPr lvl="4">
              <a:defRPr/>
            </a:pPr>
            <a:r>
              <a:rPr lang="el-GR"/>
              <a:t>Πέμπτου επιπέδου</a:t>
            </a:r>
            <a:endParaRPr/>
          </a:p>
        </p:txBody>
      </p:sp>
      <p:sp>
        <p:nvSpPr>
          <p:cNvPr id="4" name="Θέση ημερομηνίας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47B2EDC-8086-49BE-B079-3CCA32A092E5}" type="datetime1">
              <a:rPr lang="el-GR"/>
              <a:t>11/2/2024</a:t>
            </a:fld>
            <a:endParaRPr lang="el-GR"/>
          </a:p>
        </p:txBody>
      </p:sp>
      <p:sp>
        <p:nvSpPr>
          <p:cNvPr id="5" name="Θέση υποσέλιδου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Maria Malliarou University of Thessaly</a:t>
            </a:r>
            <a:endParaRPr lang="el-GR"/>
          </a:p>
        </p:txBody>
      </p:sp>
      <p:sp>
        <p:nvSpPr>
          <p:cNvPr id="6" name="Θέση αριθμού διαφάνειας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2291B0B-F77C-4BDA-9906-CEDE4214D95D}" type="slidenum">
              <a:rPr lang="el-G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l-G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Θέση τίτλου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el-GR"/>
              <a:t>Κάντε κλικ για να επεξεργαστείτε τον τίτλο υποδείγματος</a:t>
            </a:r>
            <a:endParaRPr/>
          </a:p>
        </p:txBody>
      </p:sp>
      <p:sp>
        <p:nvSpPr>
          <p:cNvPr id="3" name="Θέση κειμένου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el-GR"/>
              <a:t>Στυλ κειμένου υποδείγματος</a:t>
            </a:r>
            <a:endParaRPr/>
          </a:p>
          <a:p>
            <a:pPr lvl="1">
              <a:defRPr/>
            </a:pPr>
            <a:r>
              <a:rPr lang="el-GR"/>
              <a:t>Δεύτερο επίπεδο</a:t>
            </a:r>
            <a:endParaRPr/>
          </a:p>
          <a:p>
            <a:pPr lvl="2">
              <a:defRPr/>
            </a:pPr>
            <a:r>
              <a:rPr lang="el-GR"/>
              <a:t>Τρίτο επίπεδο</a:t>
            </a:r>
            <a:endParaRPr/>
          </a:p>
          <a:p>
            <a:pPr lvl="3">
              <a:defRPr/>
            </a:pPr>
            <a:r>
              <a:rPr lang="el-GR"/>
              <a:t>Τέταρτο επίπεδο</a:t>
            </a:r>
            <a:endParaRPr/>
          </a:p>
          <a:p>
            <a:pPr lvl="4">
              <a:defRPr/>
            </a:pPr>
            <a:r>
              <a:rPr lang="el-GR"/>
              <a:t>Πέμπτο επίπεδο</a:t>
            </a:r>
            <a:endParaRPr/>
          </a:p>
        </p:txBody>
      </p:sp>
      <p:sp>
        <p:nvSpPr>
          <p:cNvPr id="4" name="Θέση ημερομηνίας 3"/>
          <p:cNvSpPr>
            <a:spLocks noGrp="1"/>
          </p:cNvSpPr>
          <p:nvPr>
            <p:ph type="dt" sz="half" idx="2"/>
          </p:nvPr>
        </p:nvSpPr>
        <p:spPr bwMode="auto">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47B2EDC-8086-49BE-B079-3CCA32A092E5}" type="datetime1">
              <a:rPr lang="el-GR"/>
              <a:t>11/2/2024</a:t>
            </a:fld>
            <a:endParaRPr lang="el-GR"/>
          </a:p>
        </p:txBody>
      </p:sp>
      <p:sp>
        <p:nvSpPr>
          <p:cNvPr id="5" name="Θέση υποσέλιδου 4"/>
          <p:cNvSpPr>
            <a:spLocks noGrp="1"/>
          </p:cNvSpPr>
          <p:nvPr>
            <p:ph type="ftr" sz="quarter" idx="3"/>
          </p:nvPr>
        </p:nvSpPr>
        <p:spPr bwMode="auto">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Maria Malliarou University of Thessaly</a:t>
            </a:r>
            <a:endParaRPr lang="el-GR"/>
          </a:p>
        </p:txBody>
      </p:sp>
      <p:sp>
        <p:nvSpPr>
          <p:cNvPr id="6" name="Θέση αριθμού διαφάνειας 5"/>
          <p:cNvSpPr>
            <a:spLocks noGrp="1"/>
          </p:cNvSpPr>
          <p:nvPr>
            <p:ph type="sldNum" sz="quarter" idx="4"/>
          </p:nvPr>
        </p:nvSpPr>
        <p:spPr bwMode="auto">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2291B0B-F77C-4BDA-9906-CEDE4214D95D}" type="slidenum">
              <a:rPr lang="el-G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l-G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bwMode="auto">
        <a:xfrm>
          <a:off x="0" y="0"/>
          <a:ext cx="0" cy="0"/>
          <a:chOff x="0" y="0"/>
          <a:chExt cx="0" cy="0"/>
        </a:xfrm>
      </p:grpSpPr>
      <p:pic>
        <p:nvPicPr>
          <p:cNvPr id="7" name="Slika 6"/>
          <p:cNvPicPr>
            <a:picLocks noChangeAspect="1"/>
          </p:cNvPicPr>
          <p:nvPr/>
        </p:nvPicPr>
        <p:blipFill>
          <a:blip r:embed="rId2"/>
          <a:stretch/>
        </p:blipFill>
        <p:spPr bwMode="auto">
          <a:xfrm>
            <a:off x="8441603" y="5594833"/>
            <a:ext cx="3428663" cy="720019"/>
          </a:xfrm>
          <a:prstGeom prst="rect">
            <a:avLst/>
          </a:prstGeom>
        </p:spPr>
      </p:pic>
      <p:sp>
        <p:nvSpPr>
          <p:cNvPr id="10" name="Τίτλος 9"/>
          <p:cNvSpPr>
            <a:spLocks noGrp="1"/>
          </p:cNvSpPr>
          <p:nvPr>
            <p:ph type="title"/>
          </p:nvPr>
        </p:nvSpPr>
        <p:spPr bwMode="auto">
          <a:xfrm>
            <a:off x="536895" y="1057366"/>
            <a:ext cx="10414233" cy="1325563"/>
          </a:xfrm>
        </p:spPr>
        <p:txBody>
          <a:bodyPr>
            <a:normAutofit fontScale="90000"/>
          </a:bodyPr>
          <a:lstStyle/>
          <a:p>
            <a:pPr marL="114300" indent="0">
              <a:defRPr/>
            </a:pPr>
            <a:r>
              <a:rPr lang="en-US" b="1" dirty="0"/>
              <a:t>Module 5.0 Managing </a:t>
            </a:r>
            <a:r>
              <a:rPr lang="en-US" b="1" dirty="0" err="1"/>
              <a:t>chronicclinical</a:t>
            </a:r>
            <a:r>
              <a:rPr lang="en-US" b="1" dirty="0"/>
              <a:t> conditions through telecare </a:t>
            </a:r>
            <a:br>
              <a:rPr lang="en-US" b="1" dirty="0"/>
            </a:br>
            <a:r>
              <a:rPr lang="en-US" b="1" dirty="0"/>
              <a:t>Monitoring Processes through Telecare</a:t>
            </a:r>
            <a:br>
              <a:rPr lang="en-US" dirty="0"/>
            </a:br>
            <a:endParaRPr lang="el-GR" dirty="0"/>
          </a:p>
        </p:txBody>
      </p:sp>
      <p:pic>
        <p:nvPicPr>
          <p:cNvPr id="1026" name="Picture 2" descr="TELENURSING_LOGO_final"/>
          <p:cNvPicPr>
            <a:picLocks noChangeAspect="1" noChangeArrowheads="1"/>
          </p:cNvPicPr>
          <p:nvPr/>
        </p:nvPicPr>
        <p:blipFill>
          <a:blip r:embed="rId3"/>
          <a:stretch/>
        </p:blipFill>
        <p:spPr bwMode="auto">
          <a:xfrm>
            <a:off x="6355638" y="2474528"/>
            <a:ext cx="4739081" cy="246186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Θέση περιεχομένου 2"/>
          <p:cNvSpPr>
            <a:spLocks noGrp="1"/>
          </p:cNvSpPr>
          <p:nvPr>
            <p:ph idx="1"/>
          </p:nvPr>
        </p:nvSpPr>
        <p:spPr bwMode="auto">
          <a:xfrm>
            <a:off x="911424" y="2276872"/>
            <a:ext cx="10515600" cy="3945413"/>
          </a:xfrm>
        </p:spPr>
        <p:txBody>
          <a:bodyPr>
            <a:normAutofit fontScale="47500" lnSpcReduction="20000"/>
          </a:bodyPr>
          <a:lstStyle/>
          <a:p>
            <a:r>
              <a:rPr lang="en-US" b="1" dirty="0"/>
              <a:t>Monitoring hypertension through telecare involves the use of technology to remotely track and manage blood pressure levels in individuals with hypertension. This approach offers a convenient and efficient way to monitor patients while minimizing the need for frequent in-person visits to healthcare facilities.</a:t>
            </a:r>
            <a:endParaRPr lang="el-GR" dirty="0"/>
          </a:p>
          <a:p>
            <a:r>
              <a:rPr lang="el-GR" dirty="0"/>
              <a:t></a:t>
            </a:r>
            <a:r>
              <a:rPr lang="en-GB" dirty="0"/>
              <a:t>  </a:t>
            </a:r>
            <a:r>
              <a:rPr lang="en-GB" b="1" dirty="0"/>
              <a:t>Home Blood Pressure Monitoring (HBPM):</a:t>
            </a:r>
            <a:r>
              <a:rPr lang="en-GB" dirty="0"/>
              <a:t> Patients are equipped with home blood pressure monitors that allow them to measure their blood pressure regularly in the comfort of their own homes. These devices may be traditional arm or wrist cuffs, or newer wearable devices that continuously monitor blood pressure.</a:t>
            </a:r>
            <a:endParaRPr lang="el-GR" dirty="0"/>
          </a:p>
          <a:p>
            <a:r>
              <a:rPr lang="el-GR" dirty="0"/>
              <a:t></a:t>
            </a:r>
            <a:r>
              <a:rPr lang="en-GB" dirty="0"/>
              <a:t>  </a:t>
            </a:r>
            <a:r>
              <a:rPr lang="en-GB" b="1" dirty="0"/>
              <a:t>Data Transmission:</a:t>
            </a:r>
            <a:r>
              <a:rPr lang="en-GB" dirty="0"/>
              <a:t> Patients transmit their blood pressure readings to healthcare providers or monitoring systems using telecommunication technologies. This can be done through secure online platforms, mobile apps, or other telecommunication devices.</a:t>
            </a:r>
            <a:endParaRPr lang="el-GR" dirty="0"/>
          </a:p>
          <a:p>
            <a:r>
              <a:rPr lang="el-GR" dirty="0"/>
              <a:t></a:t>
            </a:r>
            <a:r>
              <a:rPr lang="en-GB" dirty="0"/>
              <a:t>  </a:t>
            </a:r>
            <a:r>
              <a:rPr lang="en-GB" b="1" dirty="0"/>
              <a:t>Remote Data Analysis:</a:t>
            </a:r>
            <a:r>
              <a:rPr lang="en-GB" dirty="0"/>
              <a:t> Healthcare providers or automated systems </a:t>
            </a:r>
            <a:r>
              <a:rPr lang="en-GB" dirty="0" err="1"/>
              <a:t>analyze</a:t>
            </a:r>
            <a:r>
              <a:rPr lang="en-GB" dirty="0"/>
              <a:t> the transmitted data to track trends, identify potential issues, and make informed decisions regarding the management of hypertension. This analysis may include assessing average blood pressure levels, detecting patterns, and identifying potential triggers for fluctuations.</a:t>
            </a:r>
            <a:endParaRPr lang="el-GR" dirty="0"/>
          </a:p>
          <a:p>
            <a:r>
              <a:rPr lang="el-GR" dirty="0"/>
              <a:t></a:t>
            </a:r>
            <a:r>
              <a:rPr lang="en-GB" dirty="0"/>
              <a:t>  </a:t>
            </a:r>
            <a:r>
              <a:rPr lang="en-GB" b="1" dirty="0"/>
              <a:t>Alerts and Notifications:</a:t>
            </a:r>
            <a:r>
              <a:rPr lang="en-GB" dirty="0"/>
              <a:t> Automated alerts can be set up to notify healthcare providers or patients when there are significant changes in blood pressure readings or if predefined thresholds are exceeded. This allows for timely intervention and adjustment of the treatment plan if necessary.</a:t>
            </a:r>
            <a:endParaRPr lang="el-GR" dirty="0"/>
          </a:p>
          <a:p>
            <a:r>
              <a:rPr lang="el-GR" dirty="0"/>
              <a:t></a:t>
            </a:r>
            <a:r>
              <a:rPr lang="en-GB" dirty="0"/>
              <a:t>  </a:t>
            </a:r>
            <a:r>
              <a:rPr lang="en-GB" b="1" dirty="0"/>
              <a:t>Teleconsultations:</a:t>
            </a:r>
            <a:r>
              <a:rPr lang="en-GB" dirty="0"/>
              <a:t> Telecare may include virtual consultations between patients and healthcare providers through secure video calls. These consultations allow healthcare professionals to discuss blood pressure readings, address concerns, and make adjustments to the treatment plan.</a:t>
            </a:r>
            <a:endParaRPr lang="el-GR" dirty="0"/>
          </a:p>
          <a:p>
            <a:r>
              <a:rPr lang="el-GR" dirty="0"/>
              <a:t></a:t>
            </a:r>
            <a:r>
              <a:rPr lang="en-GB" dirty="0"/>
              <a:t>  </a:t>
            </a:r>
            <a:r>
              <a:rPr lang="en-GB" b="1" dirty="0"/>
              <a:t>Integration with Electronic Health Records (EHR):</a:t>
            </a:r>
            <a:r>
              <a:rPr lang="en-GB" dirty="0"/>
              <a:t> Telecare systems can be integrated with electronic health records to ensure that blood pressure data is seamlessly incorporated into the patient's overall health history. This integration facilitates comprehensive and coordinated care.</a:t>
            </a:r>
            <a:endParaRPr lang="el-GR" dirty="0"/>
          </a:p>
          <a:p>
            <a:pPr>
              <a:defRPr/>
            </a:pPr>
            <a:endParaRPr lang="el-GR" dirty="0"/>
          </a:p>
        </p:txBody>
      </p:sp>
      <p:pic>
        <p:nvPicPr>
          <p:cNvPr id="6" name="Picture 2" descr="TELENURSING_LOGO_final"/>
          <p:cNvPicPr>
            <a:picLocks noChangeAspect="1" noChangeArrowheads="1"/>
          </p:cNvPicPr>
          <p:nvPr/>
        </p:nvPicPr>
        <p:blipFill>
          <a:blip r:embed="rId2"/>
          <a:stretch/>
        </p:blipFill>
        <p:spPr bwMode="auto">
          <a:xfrm>
            <a:off x="9408368" y="5445224"/>
            <a:ext cx="2501362" cy="1299408"/>
          </a:xfrm>
          <a:prstGeom prst="rect">
            <a:avLst/>
          </a:prstGeom>
          <a:noFill/>
          <a:ln>
            <a:noFill/>
          </a:ln>
        </p:spPr>
      </p:pic>
      <p:pic>
        <p:nvPicPr>
          <p:cNvPr id="7" name="Slika 6"/>
          <p:cNvPicPr>
            <a:picLocks noChangeAspect="1"/>
          </p:cNvPicPr>
          <p:nvPr/>
        </p:nvPicPr>
        <p:blipFill>
          <a:blip r:embed="rId3"/>
          <a:stretch/>
        </p:blipFill>
        <p:spPr bwMode="auto">
          <a:xfrm>
            <a:off x="177798" y="6303702"/>
            <a:ext cx="1803400" cy="378345"/>
          </a:xfrm>
          <a:prstGeom prst="rect">
            <a:avLst/>
          </a:prstGeom>
        </p:spPr>
      </p:pic>
      <p:sp>
        <p:nvSpPr>
          <p:cNvPr id="5" name="Rectangle 19">
            <a:extLst>
              <a:ext uri="{FF2B5EF4-FFF2-40B4-BE49-F238E27FC236}">
                <a16:creationId xmlns:a16="http://schemas.microsoft.com/office/drawing/2014/main" id="{BE5B6F7E-669E-4932-BB17-8F9D89AD256B}"/>
              </a:ext>
            </a:extLst>
          </p:cNvPr>
          <p:cNvSpPr>
            <a:spLocks noGrp="1" noRot="1" noChangeAspect="1" noMove="1" noResize="1" noEditPoints="1" noAdjustHandles="1" noChangeArrowheads="1" noChangeShapeType="1" noTextEdit="1"/>
          </p:cNvSpPr>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a:defRPr/>
            </a:pPr>
            <a:endParaRPr lang="en-US"/>
          </a:p>
        </p:txBody>
      </p:sp>
      <p:sp>
        <p:nvSpPr>
          <p:cNvPr id="8" name="Τίτλος 1">
            <a:extLst>
              <a:ext uri="{FF2B5EF4-FFF2-40B4-BE49-F238E27FC236}">
                <a16:creationId xmlns:a16="http://schemas.microsoft.com/office/drawing/2014/main" id="{3481D907-8421-4F82-B7F6-B52B6E953EA4}"/>
              </a:ext>
            </a:extLst>
          </p:cNvPr>
          <p:cNvSpPr>
            <a:spLocks noGrp="1"/>
          </p:cNvSpPr>
          <p:nvPr>
            <p:ph type="title"/>
          </p:nvPr>
        </p:nvSpPr>
        <p:spPr bwMode="auto">
          <a:xfrm>
            <a:off x="1255531" y="965071"/>
            <a:ext cx="10264697" cy="1212102"/>
          </a:xfrm>
        </p:spPr>
        <p:txBody>
          <a:bodyPr>
            <a:normAutofit fontScale="90000"/>
          </a:bodyPr>
          <a:lstStyle/>
          <a:p>
            <a:pPr>
              <a:defRPr/>
            </a:pPr>
            <a:r>
              <a:rPr lang="en-US" sz="4800" b="1" dirty="0">
                <a:solidFill>
                  <a:schemeClr val="bg1"/>
                </a:solidFill>
              </a:rPr>
              <a:t>Monitoring hypertension through telecare </a:t>
            </a:r>
            <a:endParaRPr lang="el-GR" sz="48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Θέση περιεχομένου 2"/>
          <p:cNvSpPr>
            <a:spLocks noGrp="1"/>
          </p:cNvSpPr>
          <p:nvPr>
            <p:ph idx="1"/>
          </p:nvPr>
        </p:nvSpPr>
        <p:spPr bwMode="auto">
          <a:xfrm>
            <a:off x="644055" y="2276872"/>
            <a:ext cx="10782969" cy="4026829"/>
          </a:xfrm>
        </p:spPr>
        <p:txBody>
          <a:bodyPr>
            <a:normAutofit fontScale="47500" lnSpcReduction="20000"/>
          </a:bodyPr>
          <a:lstStyle/>
          <a:p>
            <a:r>
              <a:rPr lang="en-GB" dirty="0"/>
              <a:t>Monitoring diabetes through telecare involves using technology to remotely collect and transmit health-related data from individuals with diabetes to healthcare providers for assessment and management. This approach enhances the regular monitoring of blood glucose levels, medication adherence, and other relevant health parameters, promoting timely intervention and personalized care. </a:t>
            </a:r>
            <a:r>
              <a:rPr lang="el-GR" dirty="0"/>
              <a:t>The </a:t>
            </a:r>
            <a:r>
              <a:rPr lang="el-GR" dirty="0" err="1"/>
              <a:t>monitoring</a:t>
            </a:r>
            <a:r>
              <a:rPr lang="el-GR" dirty="0"/>
              <a:t> </a:t>
            </a:r>
            <a:r>
              <a:rPr lang="el-GR" dirty="0" err="1"/>
              <a:t>process</a:t>
            </a:r>
            <a:r>
              <a:rPr lang="el-GR" dirty="0"/>
              <a:t> </a:t>
            </a:r>
            <a:r>
              <a:rPr lang="el-GR" dirty="0" err="1"/>
              <a:t>typically</a:t>
            </a:r>
            <a:r>
              <a:rPr lang="el-GR" dirty="0"/>
              <a:t> </a:t>
            </a:r>
            <a:r>
              <a:rPr lang="el-GR" dirty="0" err="1"/>
              <a:t>involves</a:t>
            </a:r>
            <a:r>
              <a:rPr lang="el-GR" dirty="0"/>
              <a:t> </a:t>
            </a:r>
            <a:r>
              <a:rPr lang="el-GR" dirty="0" err="1"/>
              <a:t>several</a:t>
            </a:r>
            <a:r>
              <a:rPr lang="el-GR" dirty="0"/>
              <a:t> </a:t>
            </a:r>
            <a:r>
              <a:rPr lang="el-GR" dirty="0" err="1"/>
              <a:t>key</a:t>
            </a:r>
            <a:r>
              <a:rPr lang="el-GR" dirty="0"/>
              <a:t> </a:t>
            </a:r>
            <a:r>
              <a:rPr lang="el-GR" dirty="0" err="1"/>
              <a:t>components</a:t>
            </a:r>
            <a:r>
              <a:rPr lang="el-GR" dirty="0"/>
              <a:t>:</a:t>
            </a:r>
          </a:p>
          <a:p>
            <a:pPr lvl="0"/>
            <a:r>
              <a:rPr lang="en-GB" b="1" dirty="0"/>
              <a:t>Continuous Glucose Monitoring (CGM):</a:t>
            </a:r>
            <a:r>
              <a:rPr lang="en-GB" dirty="0"/>
              <a:t> Telecare systems often incorporate CGM devices that continuously measure glucose levels throughout the day. These devices transmit real-time data to a central monitoring system, allowing healthcare providers to track fluctuations and trends over time.</a:t>
            </a:r>
            <a:endParaRPr lang="el-GR" dirty="0"/>
          </a:p>
          <a:p>
            <a:pPr lvl="0"/>
            <a:r>
              <a:rPr lang="en-GB" b="1" dirty="0"/>
              <a:t>Smart Glucose Meters:</a:t>
            </a:r>
            <a:r>
              <a:rPr lang="en-GB" dirty="0"/>
              <a:t> Patients can use smart glucose meters that connect to mobile applications or web platforms. These devices enable individuals to measure their blood glucose levels and automatically upload the results for remote monitoring by healthcare professionals.</a:t>
            </a:r>
            <a:endParaRPr lang="el-GR" dirty="0"/>
          </a:p>
          <a:p>
            <a:pPr lvl="0"/>
            <a:r>
              <a:rPr lang="en-GB" b="1" dirty="0"/>
              <a:t>Medication Adherence Tracking:</a:t>
            </a:r>
            <a:r>
              <a:rPr lang="en-GB" dirty="0"/>
              <a:t> Telecare systems may include tools for monitoring medication adherence. Patients can log their medication intake through a mobile app or other devices, providing insights into their treatment compliance.</a:t>
            </a:r>
            <a:endParaRPr lang="el-GR" dirty="0"/>
          </a:p>
          <a:p>
            <a:pPr lvl="0"/>
            <a:r>
              <a:rPr lang="en-GB" b="1" dirty="0"/>
              <a:t>Activity and Lifestyle Monitoring:</a:t>
            </a:r>
            <a:r>
              <a:rPr lang="en-GB" dirty="0"/>
              <a:t> Wearable devices and activity trackers can be employed to monitor physical activity, sleep patterns, and other lifestyle factors. This information helps healthcare providers understand the broader context of a patient's health and make more informed decisions.</a:t>
            </a:r>
            <a:endParaRPr lang="el-GR" dirty="0"/>
          </a:p>
          <a:p>
            <a:pPr lvl="0"/>
            <a:r>
              <a:rPr lang="en-GB" b="1" dirty="0"/>
              <a:t>Teleconsultations:</a:t>
            </a:r>
            <a:r>
              <a:rPr lang="en-GB" dirty="0"/>
              <a:t> Virtual consultations and video calls allow healthcare providers to communicate with patients remotely. During these sessions, providers can discuss treatment plans, review glucose data, and address any concerns or questions the patient may have.</a:t>
            </a:r>
            <a:endParaRPr lang="el-GR" dirty="0"/>
          </a:p>
          <a:p>
            <a:pPr lvl="0"/>
            <a:r>
              <a:rPr lang="en-GB" b="1" dirty="0"/>
              <a:t>Data Analytics and Decision Support:</a:t>
            </a:r>
            <a:r>
              <a:rPr lang="en-GB" dirty="0"/>
              <a:t> Advanced analytics tools </a:t>
            </a:r>
            <a:r>
              <a:rPr lang="en-GB" dirty="0" err="1"/>
              <a:t>analyze</a:t>
            </a:r>
            <a:r>
              <a:rPr lang="en-GB" dirty="0"/>
              <a:t> the collected data to identify patterns, trends, and potential issues. Decision support systems can assist healthcare providers in making informed decisions about adjusting treatment plans or interventions.</a:t>
            </a:r>
            <a:endParaRPr lang="el-GR" dirty="0"/>
          </a:p>
          <a:p>
            <a:pPr lvl="0"/>
            <a:r>
              <a:rPr lang="en-GB" b="1" dirty="0"/>
              <a:t>Alerts and Notifications:</a:t>
            </a:r>
            <a:r>
              <a:rPr lang="en-GB" dirty="0"/>
              <a:t> Telecare systems can generate alerts and notifications for both patients and healthcare providers. These alerts may indicate critical glucose levels, missed medication doses, or other significant events, prompting timely action.</a:t>
            </a:r>
            <a:endParaRPr lang="el-GR" dirty="0"/>
          </a:p>
          <a:p>
            <a:r>
              <a:rPr lang="en-US" dirty="0"/>
              <a:t> </a:t>
            </a:r>
            <a:endParaRPr lang="el-GR" dirty="0"/>
          </a:p>
          <a:p>
            <a:pPr>
              <a:defRPr/>
            </a:pPr>
            <a:endParaRPr lang="el-GR" dirty="0"/>
          </a:p>
        </p:txBody>
      </p:sp>
      <p:pic>
        <p:nvPicPr>
          <p:cNvPr id="6" name="Picture 2" descr="TELENURSING_LOGO_final"/>
          <p:cNvPicPr>
            <a:picLocks noChangeAspect="1" noChangeArrowheads="1"/>
          </p:cNvPicPr>
          <p:nvPr/>
        </p:nvPicPr>
        <p:blipFill>
          <a:blip r:embed="rId2"/>
          <a:stretch/>
        </p:blipFill>
        <p:spPr bwMode="auto">
          <a:xfrm>
            <a:off x="9414619" y="5496629"/>
            <a:ext cx="2501362" cy="1299408"/>
          </a:xfrm>
          <a:prstGeom prst="rect">
            <a:avLst/>
          </a:prstGeom>
          <a:noFill/>
          <a:ln>
            <a:noFill/>
          </a:ln>
        </p:spPr>
      </p:pic>
      <p:pic>
        <p:nvPicPr>
          <p:cNvPr id="7" name="Slika 6"/>
          <p:cNvPicPr>
            <a:picLocks noChangeAspect="1"/>
          </p:cNvPicPr>
          <p:nvPr/>
        </p:nvPicPr>
        <p:blipFill>
          <a:blip r:embed="rId3"/>
          <a:stretch/>
        </p:blipFill>
        <p:spPr bwMode="auto">
          <a:xfrm>
            <a:off x="177798" y="6303702"/>
            <a:ext cx="1803400" cy="378345"/>
          </a:xfrm>
          <a:prstGeom prst="rect">
            <a:avLst/>
          </a:prstGeom>
        </p:spPr>
      </p:pic>
      <p:sp>
        <p:nvSpPr>
          <p:cNvPr id="5" name="Rectangle 19">
            <a:extLst>
              <a:ext uri="{FF2B5EF4-FFF2-40B4-BE49-F238E27FC236}">
                <a16:creationId xmlns:a16="http://schemas.microsoft.com/office/drawing/2014/main" id="{BE5B6F7E-669E-4932-BB17-8F9D89AD256B}"/>
              </a:ext>
            </a:extLst>
          </p:cNvPr>
          <p:cNvSpPr>
            <a:spLocks noGrp="1" noRot="1" noChangeAspect="1" noMove="1" noResize="1" noEditPoints="1" noAdjustHandles="1" noChangeArrowheads="1" noChangeShapeType="1" noTextEdit="1"/>
          </p:cNvSpPr>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a:defRPr/>
            </a:pPr>
            <a:endParaRPr lang="en-US"/>
          </a:p>
        </p:txBody>
      </p:sp>
      <p:sp>
        <p:nvSpPr>
          <p:cNvPr id="8" name="Τίτλος 1">
            <a:extLst>
              <a:ext uri="{FF2B5EF4-FFF2-40B4-BE49-F238E27FC236}">
                <a16:creationId xmlns:a16="http://schemas.microsoft.com/office/drawing/2014/main" id="{3481D907-8421-4F82-B7F6-B52B6E953EA4}"/>
              </a:ext>
            </a:extLst>
          </p:cNvPr>
          <p:cNvSpPr>
            <a:spLocks noGrp="1"/>
          </p:cNvSpPr>
          <p:nvPr>
            <p:ph type="title"/>
          </p:nvPr>
        </p:nvSpPr>
        <p:spPr bwMode="auto">
          <a:xfrm>
            <a:off x="1255531" y="965071"/>
            <a:ext cx="10264697" cy="1212102"/>
          </a:xfrm>
        </p:spPr>
        <p:txBody>
          <a:bodyPr>
            <a:normAutofit fontScale="90000"/>
          </a:bodyPr>
          <a:lstStyle/>
          <a:p>
            <a:pPr>
              <a:defRPr/>
            </a:pPr>
            <a:r>
              <a:rPr lang="en-US" sz="4800" b="1" dirty="0">
                <a:solidFill>
                  <a:schemeClr val="bg1"/>
                </a:solidFill>
              </a:rPr>
              <a:t>Monitoring blood glucose through telecare </a:t>
            </a:r>
            <a:endParaRPr lang="el-GR" sz="4800" b="1" dirty="0">
              <a:solidFill>
                <a:schemeClr val="bg1"/>
              </a:solidFill>
            </a:endParaRPr>
          </a:p>
        </p:txBody>
      </p:sp>
    </p:spTree>
    <p:extLst>
      <p:ext uri="{BB962C8B-B14F-4D97-AF65-F5344CB8AC3E}">
        <p14:creationId xmlns:p14="http://schemas.microsoft.com/office/powerpoint/2010/main" val="440933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Θέση περιεχομένου 2"/>
          <p:cNvSpPr>
            <a:spLocks noGrp="1"/>
          </p:cNvSpPr>
          <p:nvPr>
            <p:ph idx="1"/>
          </p:nvPr>
        </p:nvSpPr>
        <p:spPr bwMode="auto">
          <a:xfrm>
            <a:off x="911424" y="2276872"/>
            <a:ext cx="10515600" cy="3816424"/>
          </a:xfrm>
        </p:spPr>
        <p:txBody>
          <a:bodyPr>
            <a:normAutofit fontScale="32500" lnSpcReduction="20000"/>
          </a:bodyPr>
          <a:lstStyle/>
          <a:p>
            <a:pPr marL="0" indent="0">
              <a:buNone/>
            </a:pPr>
            <a:endParaRPr lang="el-GR" dirty="0"/>
          </a:p>
          <a:p>
            <a:r>
              <a:rPr lang="en-GB" dirty="0"/>
              <a:t>Monitoring heart failure through telecare involves the use of remote technology to track and assess the health status of individuals with heart failure. This approach can enhance the management of heart failure by providing real-time data to healthcare providers, allowing for early detection of potential issues and timely intervention. Here is an overview of the monitoring process for heart failure through telecare:</a:t>
            </a:r>
            <a:endParaRPr lang="el-GR" dirty="0"/>
          </a:p>
          <a:p>
            <a:pPr lvl="0"/>
            <a:r>
              <a:rPr lang="en-GB" b="1" dirty="0"/>
              <a:t>Remote Patient Monitoring (RPM):</a:t>
            </a:r>
            <a:r>
              <a:rPr lang="en-GB" dirty="0"/>
              <a:t> Telecare for heart failure often involves the use of RPM devices that patients can use at home. These devices collect and transmit physiological data to healthcare providers, allowing for continuous monitoring without the need for frequent hospital visits.</a:t>
            </a:r>
            <a:endParaRPr lang="el-GR" dirty="0"/>
          </a:p>
          <a:p>
            <a:pPr lvl="0"/>
            <a:r>
              <a:rPr lang="en-GB" b="1" dirty="0"/>
              <a:t>Wearable Devices:</a:t>
            </a:r>
            <a:r>
              <a:rPr lang="en-GB" dirty="0"/>
              <a:t> Patients may use wearable devices such as smartwatches or fitness trackers equipped with sensors to monitor vital signs like heart rate, activity levels, and sometimes even blood pressure. These devices can provide continuous data, and some are capable of sending alerts based on predefined thresholds.</a:t>
            </a:r>
            <a:endParaRPr lang="el-GR" dirty="0"/>
          </a:p>
          <a:p>
            <a:pPr lvl="0"/>
            <a:r>
              <a:rPr lang="en-GB" b="1" dirty="0"/>
              <a:t>Telehealth Platforms:</a:t>
            </a:r>
            <a:r>
              <a:rPr lang="en-GB" dirty="0"/>
              <a:t> Patients can communicate with healthcare providers through telehealth platforms. These platforms may include teleconsultations, messaging systems, or secure online portals where patients can report symptoms, ask questions, and receive guidance from healthcare professionals.</a:t>
            </a:r>
            <a:endParaRPr lang="el-GR" dirty="0"/>
          </a:p>
          <a:p>
            <a:pPr lvl="0"/>
            <a:r>
              <a:rPr lang="en-GB" b="1" dirty="0"/>
              <a:t>Remote Data Transmission:</a:t>
            </a:r>
            <a:r>
              <a:rPr lang="en-GB" dirty="0"/>
              <a:t> Vital signs and other relevant data collected by RPM devices are transmitted securely to a central monitoring system. This data can include parameters such as heart rate, blood pressure, weight, and oxygen saturation.</a:t>
            </a:r>
            <a:endParaRPr lang="el-GR" dirty="0"/>
          </a:p>
          <a:p>
            <a:pPr lvl="0"/>
            <a:r>
              <a:rPr lang="en-GB" b="1" dirty="0"/>
              <a:t>Alerts and Notifications:</a:t>
            </a:r>
            <a:r>
              <a:rPr lang="en-GB" dirty="0"/>
              <a:t> Automated algorithms can be implemented to </a:t>
            </a:r>
            <a:r>
              <a:rPr lang="en-GB" dirty="0" err="1"/>
              <a:t>analyze</a:t>
            </a:r>
            <a:r>
              <a:rPr lang="en-GB" dirty="0"/>
              <a:t> the transmitted data in real-time. If the system detects any abnormalities or if the patient's condition deviates from the established baseline, it can trigger alerts and notifications for healthcare providers to intervene promptly.</a:t>
            </a:r>
            <a:endParaRPr lang="el-GR" dirty="0"/>
          </a:p>
          <a:p>
            <a:pPr lvl="0"/>
            <a:r>
              <a:rPr lang="en-GB" b="1" dirty="0"/>
              <a:t>Medication Adherence Monitoring:</a:t>
            </a:r>
            <a:r>
              <a:rPr lang="en-GB" dirty="0"/>
              <a:t> Telecare solutions can include features to monitor medication adherence. This may involve reminders for patients to take their medications and notifications to healthcare providers if a patient misses doses consistently.</a:t>
            </a:r>
            <a:endParaRPr lang="el-GR" dirty="0"/>
          </a:p>
          <a:p>
            <a:pPr lvl="0"/>
            <a:r>
              <a:rPr lang="en-GB" b="1" dirty="0"/>
              <a:t>Regular Check-ins:</a:t>
            </a:r>
            <a:r>
              <a:rPr lang="en-GB" dirty="0"/>
              <a:t> Scheduled virtual visits or check-ins with healthcare providers allow for a comprehensive review of the patient's overall health status, symptomatology, and any concerns they may have.</a:t>
            </a:r>
            <a:endParaRPr lang="el-GR" dirty="0"/>
          </a:p>
          <a:p>
            <a:pPr lvl="0"/>
            <a:r>
              <a:rPr lang="en-GB" b="1" dirty="0"/>
              <a:t>Data Integration:</a:t>
            </a:r>
            <a:r>
              <a:rPr lang="en-GB" dirty="0"/>
              <a:t> The collected data can be integrated into the patient's electronic health record (EHR) to provide a comprehensive view of their health history. This integration facilitates better-informed decision-making by healthcare providers.</a:t>
            </a:r>
            <a:endParaRPr lang="el-GR" dirty="0"/>
          </a:p>
          <a:p>
            <a:pPr lvl="0"/>
            <a:r>
              <a:rPr lang="en-GB" b="1" dirty="0"/>
              <a:t>Care Coordination:</a:t>
            </a:r>
            <a:r>
              <a:rPr lang="en-GB" dirty="0"/>
              <a:t> Telecare enables better coordination among healthcare providers, ensuring that the entire care team is informed and can collaborate effectively in managing the patient's heart failure.</a:t>
            </a:r>
            <a:endParaRPr lang="el-GR" dirty="0"/>
          </a:p>
          <a:p>
            <a:pPr>
              <a:defRPr/>
            </a:pPr>
            <a:endParaRPr lang="el-GR" dirty="0"/>
          </a:p>
        </p:txBody>
      </p:sp>
      <p:pic>
        <p:nvPicPr>
          <p:cNvPr id="6" name="Picture 2" descr="TELENURSING_LOGO_final"/>
          <p:cNvPicPr>
            <a:picLocks noChangeAspect="1" noChangeArrowheads="1"/>
          </p:cNvPicPr>
          <p:nvPr/>
        </p:nvPicPr>
        <p:blipFill>
          <a:blip r:embed="rId2"/>
          <a:stretch/>
        </p:blipFill>
        <p:spPr bwMode="auto">
          <a:xfrm>
            <a:off x="9898262" y="5733255"/>
            <a:ext cx="2135679" cy="1109443"/>
          </a:xfrm>
          <a:prstGeom prst="rect">
            <a:avLst/>
          </a:prstGeom>
          <a:noFill/>
          <a:ln>
            <a:noFill/>
          </a:ln>
        </p:spPr>
      </p:pic>
      <p:pic>
        <p:nvPicPr>
          <p:cNvPr id="7" name="Slika 6"/>
          <p:cNvPicPr>
            <a:picLocks noChangeAspect="1"/>
          </p:cNvPicPr>
          <p:nvPr/>
        </p:nvPicPr>
        <p:blipFill>
          <a:blip r:embed="rId3"/>
          <a:stretch/>
        </p:blipFill>
        <p:spPr bwMode="auto">
          <a:xfrm>
            <a:off x="177798" y="6303702"/>
            <a:ext cx="1803400" cy="378345"/>
          </a:xfrm>
          <a:prstGeom prst="rect">
            <a:avLst/>
          </a:prstGeom>
        </p:spPr>
      </p:pic>
      <p:sp>
        <p:nvSpPr>
          <p:cNvPr id="5" name="Rectangle 19">
            <a:extLst>
              <a:ext uri="{FF2B5EF4-FFF2-40B4-BE49-F238E27FC236}">
                <a16:creationId xmlns:a16="http://schemas.microsoft.com/office/drawing/2014/main" id="{BE5B6F7E-669E-4932-BB17-8F9D89AD256B}"/>
              </a:ext>
            </a:extLst>
          </p:cNvPr>
          <p:cNvSpPr>
            <a:spLocks noGrp="1" noRot="1" noChangeAspect="1" noMove="1" noResize="1" noEditPoints="1" noAdjustHandles="1" noChangeArrowheads="1" noChangeShapeType="1" noTextEdit="1"/>
          </p:cNvSpPr>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a:defRPr/>
            </a:pPr>
            <a:endParaRPr lang="en-US"/>
          </a:p>
        </p:txBody>
      </p:sp>
      <p:sp>
        <p:nvSpPr>
          <p:cNvPr id="8" name="Τίτλος 1">
            <a:extLst>
              <a:ext uri="{FF2B5EF4-FFF2-40B4-BE49-F238E27FC236}">
                <a16:creationId xmlns:a16="http://schemas.microsoft.com/office/drawing/2014/main" id="{3481D907-8421-4F82-B7F6-B52B6E953EA4}"/>
              </a:ext>
            </a:extLst>
          </p:cNvPr>
          <p:cNvSpPr>
            <a:spLocks noGrp="1"/>
          </p:cNvSpPr>
          <p:nvPr>
            <p:ph type="title"/>
          </p:nvPr>
        </p:nvSpPr>
        <p:spPr bwMode="auto">
          <a:xfrm>
            <a:off x="1255531" y="965071"/>
            <a:ext cx="10264697" cy="1212102"/>
          </a:xfrm>
        </p:spPr>
        <p:txBody>
          <a:bodyPr>
            <a:normAutofit fontScale="90000"/>
          </a:bodyPr>
          <a:lstStyle/>
          <a:p>
            <a:pPr>
              <a:defRPr/>
            </a:pPr>
            <a:r>
              <a:rPr lang="it-IT" sz="4800" b="1" dirty="0">
                <a:solidFill>
                  <a:schemeClr val="bg1"/>
                </a:solidFill>
              </a:rPr>
              <a:t>Monitoring heart status conditions through telecare</a:t>
            </a:r>
            <a:endParaRPr lang="el-GR" sz="4800" b="1" dirty="0">
              <a:solidFill>
                <a:schemeClr val="bg1"/>
              </a:solidFill>
            </a:endParaRPr>
          </a:p>
        </p:txBody>
      </p:sp>
    </p:spTree>
    <p:extLst>
      <p:ext uri="{BB962C8B-B14F-4D97-AF65-F5344CB8AC3E}">
        <p14:creationId xmlns:p14="http://schemas.microsoft.com/office/powerpoint/2010/main" val="244104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Θέση περιεχομένου 2"/>
          <p:cNvSpPr>
            <a:spLocks noGrp="1"/>
          </p:cNvSpPr>
          <p:nvPr>
            <p:ph idx="1"/>
          </p:nvPr>
        </p:nvSpPr>
        <p:spPr bwMode="auto">
          <a:xfrm>
            <a:off x="911424" y="2276872"/>
            <a:ext cx="10515600" cy="3816424"/>
          </a:xfrm>
        </p:spPr>
        <p:txBody>
          <a:bodyPr>
            <a:normAutofit fontScale="55000" lnSpcReduction="20000"/>
          </a:bodyPr>
          <a:lstStyle/>
          <a:p>
            <a:r>
              <a:rPr lang="en-GB" dirty="0"/>
              <a:t>Monitoring asthma through telecare involves the use of technology to remotely track and manage asthma symptoms and related data. This approach can provide more timely and personalized care, allowing healthcare providers to intervene when necessary and empowering patients to better manage their condition. Here are key components of the monitoring process for asthma through telecare:</a:t>
            </a:r>
            <a:endParaRPr lang="el-GR" sz="2400" dirty="0"/>
          </a:p>
          <a:p>
            <a:pPr lvl="0"/>
            <a:r>
              <a:rPr lang="en-GB" b="1" dirty="0"/>
              <a:t>Connected Devices and Sensors:</a:t>
            </a:r>
            <a:endParaRPr lang="el-GR" sz="2400" dirty="0"/>
          </a:p>
          <a:p>
            <a:pPr lvl="1"/>
            <a:r>
              <a:rPr lang="en-GB" b="1" dirty="0"/>
              <a:t>Smart Inhalers:</a:t>
            </a:r>
            <a:r>
              <a:rPr lang="en-GB" dirty="0"/>
              <a:t> These devices are attached to standard inhalers and can track medication usage. They record the date and time of each inhalation, providing insights into medication adherence.</a:t>
            </a:r>
            <a:endParaRPr lang="el-GR" sz="2000" dirty="0"/>
          </a:p>
          <a:p>
            <a:pPr lvl="1"/>
            <a:r>
              <a:rPr lang="en-GB" b="1" dirty="0"/>
              <a:t>Peak Flow Meters:</a:t>
            </a:r>
            <a:r>
              <a:rPr lang="en-GB" dirty="0"/>
              <a:t> Some digital peak flow meters can connect to smartphones or other devices to measure and record peak expiratory flow (PEF) rates, which can indicate changes in lung function.</a:t>
            </a:r>
            <a:endParaRPr lang="el-GR" sz="2000" dirty="0"/>
          </a:p>
          <a:p>
            <a:pPr lvl="1"/>
            <a:r>
              <a:rPr lang="en-GB" b="1" dirty="0"/>
              <a:t>Wearable Devices:</a:t>
            </a:r>
            <a:r>
              <a:rPr lang="en-GB" dirty="0"/>
              <a:t> Fitness trackers or smartwatches may have sensors that can monitor physical activity, sleep patterns, and other relevant data to assess overall well-being.</a:t>
            </a:r>
            <a:endParaRPr lang="el-GR" sz="2000" dirty="0"/>
          </a:p>
          <a:p>
            <a:pPr lvl="0"/>
            <a:r>
              <a:rPr lang="en-GB" b="1" dirty="0"/>
              <a:t>Mobile Applications:</a:t>
            </a:r>
            <a:r>
              <a:rPr lang="en-GB" dirty="0"/>
              <a:t> Patients can use mobile apps to log and monitor their asthma symptoms, such as coughing, wheezing, or shortness of breath. These apps may also prompt users to input triggers and environmental factors.</a:t>
            </a:r>
            <a:endParaRPr lang="el-GR" sz="2400" dirty="0"/>
          </a:p>
          <a:p>
            <a:pPr lvl="0"/>
            <a:r>
              <a:rPr lang="en-GB" b="1" dirty="0"/>
              <a:t>Remote Monitoring Platforms:</a:t>
            </a:r>
            <a:r>
              <a:rPr lang="en-GB" dirty="0"/>
              <a:t> Data collected from connected devices and mobile apps are often stored in secure cloud platforms. This allows healthcare providers to access real-time information and historical data to track trends and identify potential issues.</a:t>
            </a:r>
            <a:endParaRPr lang="el-GR" sz="2400" dirty="0"/>
          </a:p>
          <a:p>
            <a:pPr lvl="0"/>
            <a:r>
              <a:rPr lang="en-GB" b="1" dirty="0"/>
              <a:t>Teleconsultations:</a:t>
            </a:r>
            <a:r>
              <a:rPr lang="en-GB" dirty="0"/>
              <a:t> Healthcare providers can conduct remote consultations with asthma patients to discuss symptoms, review data, and make necessary adjustments to the treatment plan. This helps in providing personalized care without the need for in-person visits.</a:t>
            </a:r>
            <a:endParaRPr lang="el-GR" sz="2400" dirty="0"/>
          </a:p>
          <a:p>
            <a:pPr>
              <a:defRPr/>
            </a:pPr>
            <a:endParaRPr lang="el-GR" dirty="0"/>
          </a:p>
        </p:txBody>
      </p:sp>
      <p:pic>
        <p:nvPicPr>
          <p:cNvPr id="6" name="Picture 2" descr="TELENURSING_LOGO_final"/>
          <p:cNvPicPr>
            <a:picLocks noChangeAspect="1" noChangeArrowheads="1"/>
          </p:cNvPicPr>
          <p:nvPr/>
        </p:nvPicPr>
        <p:blipFill>
          <a:blip r:embed="rId2"/>
          <a:stretch/>
        </p:blipFill>
        <p:spPr bwMode="auto">
          <a:xfrm>
            <a:off x="9048328" y="5805264"/>
            <a:ext cx="2717386" cy="936104"/>
          </a:xfrm>
          <a:prstGeom prst="rect">
            <a:avLst/>
          </a:prstGeom>
          <a:noFill/>
          <a:ln>
            <a:noFill/>
          </a:ln>
        </p:spPr>
      </p:pic>
      <p:pic>
        <p:nvPicPr>
          <p:cNvPr id="7" name="Slika 6"/>
          <p:cNvPicPr>
            <a:picLocks noChangeAspect="1"/>
          </p:cNvPicPr>
          <p:nvPr/>
        </p:nvPicPr>
        <p:blipFill>
          <a:blip r:embed="rId3"/>
          <a:stretch/>
        </p:blipFill>
        <p:spPr bwMode="auto">
          <a:xfrm>
            <a:off x="177798" y="6303702"/>
            <a:ext cx="1803400" cy="378345"/>
          </a:xfrm>
          <a:prstGeom prst="rect">
            <a:avLst/>
          </a:prstGeom>
        </p:spPr>
      </p:pic>
      <p:sp>
        <p:nvSpPr>
          <p:cNvPr id="5" name="Rectangle 19">
            <a:extLst>
              <a:ext uri="{FF2B5EF4-FFF2-40B4-BE49-F238E27FC236}">
                <a16:creationId xmlns:a16="http://schemas.microsoft.com/office/drawing/2014/main" id="{BE5B6F7E-669E-4932-BB17-8F9D89AD256B}"/>
              </a:ext>
            </a:extLst>
          </p:cNvPr>
          <p:cNvSpPr>
            <a:spLocks noGrp="1" noRot="1" noChangeAspect="1" noMove="1" noResize="1" noEditPoints="1" noAdjustHandles="1" noChangeArrowheads="1" noChangeShapeType="1" noTextEdit="1"/>
          </p:cNvSpPr>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a:defRPr/>
            </a:pPr>
            <a:endParaRPr lang="en-US"/>
          </a:p>
        </p:txBody>
      </p:sp>
      <p:sp>
        <p:nvSpPr>
          <p:cNvPr id="8" name="Τίτλος 1">
            <a:extLst>
              <a:ext uri="{FF2B5EF4-FFF2-40B4-BE49-F238E27FC236}">
                <a16:creationId xmlns:a16="http://schemas.microsoft.com/office/drawing/2014/main" id="{3481D907-8421-4F82-B7F6-B52B6E953EA4}"/>
              </a:ext>
            </a:extLst>
          </p:cNvPr>
          <p:cNvSpPr>
            <a:spLocks noGrp="1"/>
          </p:cNvSpPr>
          <p:nvPr>
            <p:ph type="title"/>
          </p:nvPr>
        </p:nvSpPr>
        <p:spPr bwMode="auto">
          <a:xfrm>
            <a:off x="1255531" y="965071"/>
            <a:ext cx="10264697" cy="1212102"/>
          </a:xfrm>
        </p:spPr>
        <p:txBody>
          <a:bodyPr>
            <a:normAutofit/>
          </a:bodyPr>
          <a:lstStyle/>
          <a:p>
            <a:pPr>
              <a:defRPr/>
            </a:pPr>
            <a:r>
              <a:rPr lang="it-IT" sz="4800" b="1" dirty="0">
                <a:solidFill>
                  <a:schemeClr val="bg1"/>
                </a:solidFill>
              </a:rPr>
              <a:t>Monitoring</a:t>
            </a:r>
            <a:r>
              <a:rPr lang="en-GB" sz="4800" b="1" dirty="0">
                <a:solidFill>
                  <a:schemeClr val="bg1"/>
                </a:solidFill>
              </a:rPr>
              <a:t> asthma through telecare </a:t>
            </a:r>
            <a:endParaRPr lang="el-GR" sz="4800" b="1" dirty="0">
              <a:solidFill>
                <a:schemeClr val="bg1"/>
              </a:solidFill>
            </a:endParaRPr>
          </a:p>
        </p:txBody>
      </p:sp>
    </p:spTree>
    <p:extLst>
      <p:ext uri="{BB962C8B-B14F-4D97-AF65-F5344CB8AC3E}">
        <p14:creationId xmlns:p14="http://schemas.microsoft.com/office/powerpoint/2010/main" val="1518952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Θέση περιεχομένου 2"/>
          <p:cNvSpPr>
            <a:spLocks noGrp="1"/>
          </p:cNvSpPr>
          <p:nvPr>
            <p:ph idx="1"/>
          </p:nvPr>
        </p:nvSpPr>
        <p:spPr bwMode="auto">
          <a:xfrm>
            <a:off x="695400" y="2332224"/>
            <a:ext cx="10515600" cy="3816424"/>
          </a:xfrm>
        </p:spPr>
        <p:txBody>
          <a:bodyPr>
            <a:normAutofit fontScale="55000" lnSpcReduction="20000"/>
          </a:bodyPr>
          <a:lstStyle/>
          <a:p>
            <a:r>
              <a:rPr lang="en-GB" dirty="0"/>
              <a:t>The monitoring process of cancer through telecare involves using remote monitoring technologies and communication tools to keep track of a patient's health status, treatment progress, and overall well-being. Telecare allows healthcare providers to collect data and monitor cancer patients without the need for frequent in-person visits. Here are some key components of the monitoring process for cancer through telecare:</a:t>
            </a:r>
            <a:endParaRPr lang="el-GR" dirty="0"/>
          </a:p>
          <a:p>
            <a:pPr lvl="0"/>
            <a:r>
              <a:rPr lang="en-GB" b="1" dirty="0"/>
              <a:t>Remote Patient Monitoring (RPM):</a:t>
            </a:r>
            <a:r>
              <a:rPr lang="en-GB" dirty="0"/>
              <a:t> RPM involves the use of medical devices and sensors to collect and transmit patient data to healthcare providers. For cancer patients, this may include devices that monitor vital signs, such as blood pressure, heart rate, temperature, and oxygen saturation.</a:t>
            </a:r>
            <a:endParaRPr lang="el-GR" dirty="0"/>
          </a:p>
          <a:p>
            <a:pPr lvl="0"/>
            <a:r>
              <a:rPr lang="en-GB" b="1" dirty="0"/>
              <a:t>Telehealth Consultations:</a:t>
            </a:r>
            <a:r>
              <a:rPr lang="en-GB" dirty="0"/>
              <a:t> Virtual consultations through video calls or phone calls enable healthcare providers to communicate with cancer patients, discuss symptoms, answer questions, and assess overall health. These consultations can be scheduled regularly or on an as-needed basis.</a:t>
            </a:r>
            <a:endParaRPr lang="el-GR" dirty="0"/>
          </a:p>
          <a:p>
            <a:pPr lvl="0"/>
            <a:r>
              <a:rPr lang="en-GB" b="1" dirty="0"/>
              <a:t>Electronic Health Records (EHRs):</a:t>
            </a:r>
            <a:r>
              <a:rPr lang="en-GB" dirty="0"/>
              <a:t> EHRs enable the secure storage and exchange of patient information among healthcare providers. Telecare systems often integrate with EHRs, allowing healthcare teams to access and update patient records remotely.</a:t>
            </a:r>
            <a:endParaRPr lang="el-GR" dirty="0"/>
          </a:p>
          <a:p>
            <a:pPr lvl="0"/>
            <a:r>
              <a:rPr lang="en-GB" b="1" dirty="0"/>
              <a:t>Remote Lab Monitoring:</a:t>
            </a:r>
            <a:r>
              <a:rPr lang="en-GB" dirty="0"/>
              <a:t> Some telecare systems facilitate remote monitoring of laboratory test results, allowing healthcare providers to track blood counts, </a:t>
            </a:r>
            <a:r>
              <a:rPr lang="en-GB" dirty="0" err="1"/>
              <a:t>tumor</a:t>
            </a:r>
            <a:r>
              <a:rPr lang="en-GB" dirty="0"/>
              <a:t> markers, and other relevant lab values without the need for in-person visits.</a:t>
            </a:r>
            <a:endParaRPr lang="el-GR" dirty="0"/>
          </a:p>
          <a:p>
            <a:pPr lvl="0"/>
            <a:r>
              <a:rPr lang="en-GB" b="1" dirty="0"/>
              <a:t>Alert Systems:</a:t>
            </a:r>
            <a:r>
              <a:rPr lang="en-GB" dirty="0"/>
              <a:t> Telecare platforms may incorporate alert systems that notify healthcare providers of any significant changes or concerning trends in a patient's health data. This allows for timely intervention and adjustments to the treatment plan.</a:t>
            </a:r>
            <a:endParaRPr lang="el-GR" dirty="0"/>
          </a:p>
          <a:p>
            <a:pPr>
              <a:defRPr/>
            </a:pPr>
            <a:endParaRPr lang="el-GR" dirty="0"/>
          </a:p>
        </p:txBody>
      </p:sp>
      <p:pic>
        <p:nvPicPr>
          <p:cNvPr id="6" name="Picture 2" descr="TELENURSING_LOGO_final"/>
          <p:cNvPicPr>
            <a:picLocks noChangeAspect="1" noChangeArrowheads="1"/>
          </p:cNvPicPr>
          <p:nvPr/>
        </p:nvPicPr>
        <p:blipFill>
          <a:blip r:embed="rId2"/>
          <a:stretch/>
        </p:blipFill>
        <p:spPr bwMode="auto">
          <a:xfrm>
            <a:off x="9686705" y="5498944"/>
            <a:ext cx="2501362" cy="1299408"/>
          </a:xfrm>
          <a:prstGeom prst="rect">
            <a:avLst/>
          </a:prstGeom>
          <a:noFill/>
          <a:ln>
            <a:noFill/>
          </a:ln>
        </p:spPr>
      </p:pic>
      <p:pic>
        <p:nvPicPr>
          <p:cNvPr id="7" name="Slika 6"/>
          <p:cNvPicPr>
            <a:picLocks noChangeAspect="1"/>
          </p:cNvPicPr>
          <p:nvPr/>
        </p:nvPicPr>
        <p:blipFill>
          <a:blip r:embed="rId3"/>
          <a:stretch/>
        </p:blipFill>
        <p:spPr bwMode="auto">
          <a:xfrm>
            <a:off x="177798" y="6303702"/>
            <a:ext cx="1803400" cy="378345"/>
          </a:xfrm>
          <a:prstGeom prst="rect">
            <a:avLst/>
          </a:prstGeom>
        </p:spPr>
      </p:pic>
      <p:sp>
        <p:nvSpPr>
          <p:cNvPr id="5" name="Rectangle 19">
            <a:extLst>
              <a:ext uri="{FF2B5EF4-FFF2-40B4-BE49-F238E27FC236}">
                <a16:creationId xmlns:a16="http://schemas.microsoft.com/office/drawing/2014/main" id="{BE5B6F7E-669E-4932-BB17-8F9D89AD256B}"/>
              </a:ext>
            </a:extLst>
          </p:cNvPr>
          <p:cNvSpPr>
            <a:spLocks noGrp="1" noRot="1" noChangeAspect="1" noMove="1" noResize="1" noEditPoints="1" noAdjustHandles="1" noChangeArrowheads="1" noChangeShapeType="1" noTextEdit="1"/>
          </p:cNvSpPr>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a:defRPr/>
            </a:pPr>
            <a:endParaRPr lang="en-US"/>
          </a:p>
        </p:txBody>
      </p:sp>
      <p:sp>
        <p:nvSpPr>
          <p:cNvPr id="8" name="Τίτλος 1">
            <a:extLst>
              <a:ext uri="{FF2B5EF4-FFF2-40B4-BE49-F238E27FC236}">
                <a16:creationId xmlns:a16="http://schemas.microsoft.com/office/drawing/2014/main" id="{3481D907-8421-4F82-B7F6-B52B6E953EA4}"/>
              </a:ext>
            </a:extLst>
          </p:cNvPr>
          <p:cNvSpPr>
            <a:spLocks noGrp="1"/>
          </p:cNvSpPr>
          <p:nvPr>
            <p:ph type="title"/>
          </p:nvPr>
        </p:nvSpPr>
        <p:spPr bwMode="auto">
          <a:xfrm>
            <a:off x="1255531" y="965071"/>
            <a:ext cx="10264697" cy="1212102"/>
          </a:xfrm>
        </p:spPr>
        <p:txBody>
          <a:bodyPr>
            <a:normAutofit/>
          </a:bodyPr>
          <a:lstStyle/>
          <a:p>
            <a:pPr>
              <a:defRPr/>
            </a:pPr>
            <a:r>
              <a:rPr lang="it-IT" sz="4800" b="1" dirty="0">
                <a:solidFill>
                  <a:schemeClr val="bg1"/>
                </a:solidFill>
              </a:rPr>
              <a:t>Monitoring </a:t>
            </a:r>
            <a:r>
              <a:rPr lang="en-GB" sz="4800" b="1" dirty="0">
                <a:solidFill>
                  <a:schemeClr val="bg1"/>
                </a:solidFill>
              </a:rPr>
              <a:t>cancer through telecare </a:t>
            </a:r>
            <a:endParaRPr lang="el-GR" sz="4800" b="1" dirty="0">
              <a:solidFill>
                <a:schemeClr val="bg1"/>
              </a:solidFill>
            </a:endParaRPr>
          </a:p>
        </p:txBody>
      </p:sp>
    </p:spTree>
    <p:extLst>
      <p:ext uri="{BB962C8B-B14F-4D97-AF65-F5344CB8AC3E}">
        <p14:creationId xmlns:p14="http://schemas.microsoft.com/office/powerpoint/2010/main" val="559931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224" name="Google Shape;271;p19" descr="Google Shape;271;p19"/>
          <p:cNvPicPr>
            <a:picLocks noChangeAspect="1"/>
          </p:cNvPicPr>
          <p:nvPr/>
        </p:nvPicPr>
        <p:blipFill>
          <a:blip r:embed="rId2"/>
          <a:srcRect l="22648" r="19533"/>
          <a:stretch/>
        </p:blipFill>
        <p:spPr bwMode="auto">
          <a:xfrm>
            <a:off x="6270948" y="9"/>
            <a:ext cx="5962618" cy="6857991"/>
          </a:xfrm>
          <a:custGeom>
            <a:avLst/>
            <a:gdLst/>
            <a:ahLst/>
            <a:cxnLst>
              <a:cxn ang="0">
                <a:pos x="wd2" y="hd2"/>
              </a:cxn>
              <a:cxn ang="5400000">
                <a:pos x="wd2" y="hd2"/>
              </a:cxn>
              <a:cxn ang="10800000">
                <a:pos x="wd2" y="hd2"/>
              </a:cxn>
              <a:cxn ang="16200000">
                <a:pos x="wd2" y="hd2"/>
              </a:cxn>
            </a:cxnLst>
            <a:rect l="0" t="0" r="r" b="b"/>
            <a:pathLst>
              <a:path w="21546" h="21600" extrusionOk="0">
                <a:moveTo>
                  <a:pt x="3776" y="0"/>
                </a:moveTo>
                <a:lnTo>
                  <a:pt x="4190" y="138"/>
                </a:lnTo>
                <a:cubicBezTo>
                  <a:pt x="4371" y="199"/>
                  <a:pt x="4553" y="258"/>
                  <a:pt x="4736" y="309"/>
                </a:cubicBezTo>
                <a:cubicBezTo>
                  <a:pt x="4684" y="422"/>
                  <a:pt x="4631" y="400"/>
                  <a:pt x="4579" y="389"/>
                </a:cubicBezTo>
                <a:cubicBezTo>
                  <a:pt x="4263" y="343"/>
                  <a:pt x="3938" y="309"/>
                  <a:pt x="3634" y="184"/>
                </a:cubicBezTo>
                <a:cubicBezTo>
                  <a:pt x="3560" y="161"/>
                  <a:pt x="3476" y="161"/>
                  <a:pt x="3444" y="240"/>
                </a:cubicBezTo>
                <a:cubicBezTo>
                  <a:pt x="3392" y="354"/>
                  <a:pt x="3465" y="422"/>
                  <a:pt x="3539" y="479"/>
                </a:cubicBezTo>
                <a:cubicBezTo>
                  <a:pt x="3665" y="581"/>
                  <a:pt x="3813" y="559"/>
                  <a:pt x="3949" y="570"/>
                </a:cubicBezTo>
                <a:cubicBezTo>
                  <a:pt x="4327" y="627"/>
                  <a:pt x="4506" y="785"/>
                  <a:pt x="4590" y="1149"/>
                </a:cubicBezTo>
                <a:cubicBezTo>
                  <a:pt x="4264" y="1001"/>
                  <a:pt x="3939" y="1183"/>
                  <a:pt x="3624" y="1081"/>
                </a:cubicBezTo>
                <a:cubicBezTo>
                  <a:pt x="3539" y="1059"/>
                  <a:pt x="3412" y="1093"/>
                  <a:pt x="3454" y="1218"/>
                </a:cubicBezTo>
                <a:cubicBezTo>
                  <a:pt x="3496" y="1331"/>
                  <a:pt x="3634" y="1421"/>
                  <a:pt x="3393" y="1399"/>
                </a:cubicBezTo>
                <a:cubicBezTo>
                  <a:pt x="3214" y="1387"/>
                  <a:pt x="3161" y="1251"/>
                  <a:pt x="3109" y="1104"/>
                </a:cubicBezTo>
                <a:cubicBezTo>
                  <a:pt x="3067" y="1024"/>
                  <a:pt x="2950" y="978"/>
                  <a:pt x="2866" y="1024"/>
                </a:cubicBezTo>
                <a:cubicBezTo>
                  <a:pt x="2761" y="1069"/>
                  <a:pt x="2793" y="1194"/>
                  <a:pt x="2793" y="1285"/>
                </a:cubicBezTo>
                <a:cubicBezTo>
                  <a:pt x="2783" y="1455"/>
                  <a:pt x="2867" y="1535"/>
                  <a:pt x="3014" y="1569"/>
                </a:cubicBezTo>
                <a:cubicBezTo>
                  <a:pt x="3193" y="1614"/>
                  <a:pt x="3371" y="1671"/>
                  <a:pt x="3602" y="1739"/>
                </a:cubicBezTo>
                <a:cubicBezTo>
                  <a:pt x="3350" y="1852"/>
                  <a:pt x="3160" y="1830"/>
                  <a:pt x="2971" y="1739"/>
                </a:cubicBezTo>
                <a:cubicBezTo>
                  <a:pt x="2740" y="1637"/>
                  <a:pt x="2436" y="1501"/>
                  <a:pt x="2247" y="1626"/>
                </a:cubicBezTo>
                <a:cubicBezTo>
                  <a:pt x="1963" y="1808"/>
                  <a:pt x="1732" y="1694"/>
                  <a:pt x="1479" y="1660"/>
                </a:cubicBezTo>
                <a:cubicBezTo>
                  <a:pt x="954" y="1592"/>
                  <a:pt x="1281" y="1489"/>
                  <a:pt x="755" y="1432"/>
                </a:cubicBezTo>
                <a:cubicBezTo>
                  <a:pt x="545" y="1410"/>
                  <a:pt x="324" y="1319"/>
                  <a:pt x="20" y="1444"/>
                </a:cubicBezTo>
                <a:cubicBezTo>
                  <a:pt x="1396" y="2102"/>
                  <a:pt x="2047" y="2056"/>
                  <a:pt x="3276" y="2862"/>
                </a:cubicBezTo>
                <a:cubicBezTo>
                  <a:pt x="3224" y="2942"/>
                  <a:pt x="3171" y="2909"/>
                  <a:pt x="3119" y="2898"/>
                </a:cubicBezTo>
                <a:cubicBezTo>
                  <a:pt x="3035" y="2886"/>
                  <a:pt x="2930" y="2840"/>
                  <a:pt x="2909" y="2988"/>
                </a:cubicBezTo>
                <a:cubicBezTo>
                  <a:pt x="2899" y="3101"/>
                  <a:pt x="2961" y="3159"/>
                  <a:pt x="3066" y="3170"/>
                </a:cubicBezTo>
                <a:cubicBezTo>
                  <a:pt x="3370" y="3215"/>
                  <a:pt x="3644" y="3374"/>
                  <a:pt x="3918" y="3510"/>
                </a:cubicBezTo>
                <a:cubicBezTo>
                  <a:pt x="4044" y="3567"/>
                  <a:pt x="4179" y="3647"/>
                  <a:pt x="4127" y="3851"/>
                </a:cubicBezTo>
                <a:cubicBezTo>
                  <a:pt x="4022" y="3908"/>
                  <a:pt x="3949" y="3828"/>
                  <a:pt x="3864" y="3816"/>
                </a:cubicBezTo>
                <a:cubicBezTo>
                  <a:pt x="3780" y="3805"/>
                  <a:pt x="3581" y="3851"/>
                  <a:pt x="3634" y="3885"/>
                </a:cubicBezTo>
                <a:cubicBezTo>
                  <a:pt x="3875" y="4010"/>
                  <a:pt x="3434" y="4316"/>
                  <a:pt x="3728" y="4316"/>
                </a:cubicBezTo>
                <a:cubicBezTo>
                  <a:pt x="4212" y="4316"/>
                  <a:pt x="4474" y="4861"/>
                  <a:pt x="4936" y="4872"/>
                </a:cubicBezTo>
                <a:cubicBezTo>
                  <a:pt x="5009" y="4873"/>
                  <a:pt x="5042" y="4974"/>
                  <a:pt x="5042" y="5054"/>
                </a:cubicBezTo>
                <a:cubicBezTo>
                  <a:pt x="5042" y="5156"/>
                  <a:pt x="4968" y="5167"/>
                  <a:pt x="4894" y="5179"/>
                </a:cubicBezTo>
                <a:cubicBezTo>
                  <a:pt x="4779" y="5190"/>
                  <a:pt x="4653" y="5055"/>
                  <a:pt x="4506" y="5248"/>
                </a:cubicBezTo>
                <a:cubicBezTo>
                  <a:pt x="4779" y="5361"/>
                  <a:pt x="5062" y="5474"/>
                  <a:pt x="5052" y="5860"/>
                </a:cubicBezTo>
                <a:cubicBezTo>
                  <a:pt x="5052" y="5962"/>
                  <a:pt x="5167" y="6007"/>
                  <a:pt x="5251" y="6030"/>
                </a:cubicBezTo>
                <a:cubicBezTo>
                  <a:pt x="5398" y="6075"/>
                  <a:pt x="5514" y="6144"/>
                  <a:pt x="5598" y="6291"/>
                </a:cubicBezTo>
                <a:cubicBezTo>
                  <a:pt x="5598" y="6325"/>
                  <a:pt x="5598" y="6348"/>
                  <a:pt x="5598" y="6382"/>
                </a:cubicBezTo>
                <a:cubicBezTo>
                  <a:pt x="5577" y="6734"/>
                  <a:pt x="5368" y="6723"/>
                  <a:pt x="5137" y="6666"/>
                </a:cubicBezTo>
                <a:cubicBezTo>
                  <a:pt x="4863" y="6598"/>
                  <a:pt x="4590" y="6461"/>
                  <a:pt x="4296" y="6586"/>
                </a:cubicBezTo>
                <a:cubicBezTo>
                  <a:pt x="4706" y="6757"/>
                  <a:pt x="5157" y="6768"/>
                  <a:pt x="5535" y="7006"/>
                </a:cubicBezTo>
                <a:cubicBezTo>
                  <a:pt x="4127" y="7052"/>
                  <a:pt x="2888" y="6291"/>
                  <a:pt x="1523" y="5996"/>
                </a:cubicBezTo>
                <a:cubicBezTo>
                  <a:pt x="1565" y="6189"/>
                  <a:pt x="1679" y="6235"/>
                  <a:pt x="1773" y="6258"/>
                </a:cubicBezTo>
                <a:cubicBezTo>
                  <a:pt x="2278" y="6405"/>
                  <a:pt x="2720" y="6700"/>
                  <a:pt x="3182" y="6950"/>
                </a:cubicBezTo>
                <a:cubicBezTo>
                  <a:pt x="3371" y="7052"/>
                  <a:pt x="3507" y="7166"/>
                  <a:pt x="3581" y="7381"/>
                </a:cubicBezTo>
                <a:cubicBezTo>
                  <a:pt x="3644" y="7586"/>
                  <a:pt x="3770" y="7677"/>
                  <a:pt x="4001" y="7620"/>
                </a:cubicBezTo>
                <a:cubicBezTo>
                  <a:pt x="4190" y="7575"/>
                  <a:pt x="4391" y="7597"/>
                  <a:pt x="4590" y="7620"/>
                </a:cubicBezTo>
                <a:cubicBezTo>
                  <a:pt x="4811" y="7643"/>
                  <a:pt x="5063" y="7870"/>
                  <a:pt x="5010" y="7995"/>
                </a:cubicBezTo>
                <a:cubicBezTo>
                  <a:pt x="4905" y="8199"/>
                  <a:pt x="4726" y="8096"/>
                  <a:pt x="4579" y="8074"/>
                </a:cubicBezTo>
                <a:cubicBezTo>
                  <a:pt x="4400" y="8051"/>
                  <a:pt x="4075" y="7995"/>
                  <a:pt x="4075" y="8018"/>
                </a:cubicBezTo>
                <a:cubicBezTo>
                  <a:pt x="3960" y="8528"/>
                  <a:pt x="3696" y="8142"/>
                  <a:pt x="3507" y="8142"/>
                </a:cubicBezTo>
                <a:cubicBezTo>
                  <a:pt x="3329" y="8142"/>
                  <a:pt x="3151" y="8085"/>
                  <a:pt x="2982" y="8040"/>
                </a:cubicBezTo>
                <a:cubicBezTo>
                  <a:pt x="2762" y="7983"/>
                  <a:pt x="2562" y="8085"/>
                  <a:pt x="2351" y="8108"/>
                </a:cubicBezTo>
                <a:cubicBezTo>
                  <a:pt x="2162" y="8130"/>
                  <a:pt x="2268" y="8426"/>
                  <a:pt x="2152" y="8551"/>
                </a:cubicBezTo>
                <a:cubicBezTo>
                  <a:pt x="2131" y="8585"/>
                  <a:pt x="2110" y="8585"/>
                  <a:pt x="2089" y="8585"/>
                </a:cubicBezTo>
                <a:cubicBezTo>
                  <a:pt x="2026" y="9471"/>
                  <a:pt x="923" y="9255"/>
                  <a:pt x="923" y="9289"/>
                </a:cubicBezTo>
                <a:cubicBezTo>
                  <a:pt x="828" y="9346"/>
                  <a:pt x="713" y="9209"/>
                  <a:pt x="598" y="9345"/>
                </a:cubicBezTo>
                <a:cubicBezTo>
                  <a:pt x="1091" y="9969"/>
                  <a:pt x="1847" y="10117"/>
                  <a:pt x="2519" y="10582"/>
                </a:cubicBezTo>
                <a:cubicBezTo>
                  <a:pt x="1962" y="10741"/>
                  <a:pt x="1637" y="10197"/>
                  <a:pt x="1227" y="10265"/>
                </a:cubicBezTo>
                <a:cubicBezTo>
                  <a:pt x="1027" y="10435"/>
                  <a:pt x="1627" y="10708"/>
                  <a:pt x="1049" y="10788"/>
                </a:cubicBezTo>
                <a:cubicBezTo>
                  <a:pt x="1301" y="10935"/>
                  <a:pt x="1480" y="11082"/>
                  <a:pt x="1659" y="11252"/>
                </a:cubicBezTo>
                <a:cubicBezTo>
                  <a:pt x="1963" y="11559"/>
                  <a:pt x="2027" y="11764"/>
                  <a:pt x="1880" y="12172"/>
                </a:cubicBezTo>
                <a:cubicBezTo>
                  <a:pt x="1785" y="12445"/>
                  <a:pt x="1647" y="12695"/>
                  <a:pt x="1773" y="13012"/>
                </a:cubicBezTo>
                <a:cubicBezTo>
                  <a:pt x="1858" y="13228"/>
                  <a:pt x="1826" y="13376"/>
                  <a:pt x="1511" y="13274"/>
                </a:cubicBezTo>
                <a:cubicBezTo>
                  <a:pt x="1175" y="13172"/>
                  <a:pt x="1048" y="13364"/>
                  <a:pt x="1132" y="13750"/>
                </a:cubicBezTo>
                <a:cubicBezTo>
                  <a:pt x="1185" y="14000"/>
                  <a:pt x="1133" y="14079"/>
                  <a:pt x="902" y="14045"/>
                </a:cubicBezTo>
                <a:cubicBezTo>
                  <a:pt x="649" y="14011"/>
                  <a:pt x="408" y="13853"/>
                  <a:pt x="93" y="13932"/>
                </a:cubicBezTo>
                <a:cubicBezTo>
                  <a:pt x="345" y="14387"/>
                  <a:pt x="881" y="14250"/>
                  <a:pt x="1175" y="14681"/>
                </a:cubicBezTo>
                <a:cubicBezTo>
                  <a:pt x="829" y="14681"/>
                  <a:pt x="556" y="14681"/>
                  <a:pt x="304" y="14590"/>
                </a:cubicBezTo>
                <a:cubicBezTo>
                  <a:pt x="198" y="14556"/>
                  <a:pt x="83" y="14511"/>
                  <a:pt x="20" y="14648"/>
                </a:cubicBezTo>
                <a:cubicBezTo>
                  <a:pt x="-54" y="14806"/>
                  <a:pt x="93" y="14862"/>
                  <a:pt x="177" y="14885"/>
                </a:cubicBezTo>
                <a:cubicBezTo>
                  <a:pt x="419" y="14964"/>
                  <a:pt x="608" y="15146"/>
                  <a:pt x="818" y="15294"/>
                </a:cubicBezTo>
                <a:cubicBezTo>
                  <a:pt x="1270" y="15612"/>
                  <a:pt x="1764" y="15884"/>
                  <a:pt x="2142" y="16406"/>
                </a:cubicBezTo>
                <a:cubicBezTo>
                  <a:pt x="1669" y="16270"/>
                  <a:pt x="1312" y="15953"/>
                  <a:pt x="860" y="15896"/>
                </a:cubicBezTo>
                <a:cubicBezTo>
                  <a:pt x="1249" y="16373"/>
                  <a:pt x="1743" y="16691"/>
                  <a:pt x="2205" y="17042"/>
                </a:cubicBezTo>
                <a:cubicBezTo>
                  <a:pt x="2342" y="17145"/>
                  <a:pt x="2478" y="17213"/>
                  <a:pt x="2499" y="17429"/>
                </a:cubicBezTo>
                <a:cubicBezTo>
                  <a:pt x="2562" y="17849"/>
                  <a:pt x="2730" y="18190"/>
                  <a:pt x="3109" y="18371"/>
                </a:cubicBezTo>
                <a:cubicBezTo>
                  <a:pt x="3109" y="18371"/>
                  <a:pt x="3088" y="18438"/>
                  <a:pt x="3077" y="18472"/>
                </a:cubicBezTo>
                <a:cubicBezTo>
                  <a:pt x="2846" y="18484"/>
                  <a:pt x="2667" y="18234"/>
                  <a:pt x="2383" y="18325"/>
                </a:cubicBezTo>
                <a:cubicBezTo>
                  <a:pt x="2667" y="18666"/>
                  <a:pt x="2898" y="18961"/>
                  <a:pt x="3287" y="19120"/>
                </a:cubicBezTo>
                <a:cubicBezTo>
                  <a:pt x="3602" y="19245"/>
                  <a:pt x="3990" y="19325"/>
                  <a:pt x="4222" y="19734"/>
                </a:cubicBezTo>
                <a:cubicBezTo>
                  <a:pt x="3959" y="19813"/>
                  <a:pt x="3760" y="19711"/>
                  <a:pt x="3560" y="19642"/>
                </a:cubicBezTo>
                <a:cubicBezTo>
                  <a:pt x="3256" y="19529"/>
                  <a:pt x="2950" y="19404"/>
                  <a:pt x="2645" y="19290"/>
                </a:cubicBezTo>
                <a:cubicBezTo>
                  <a:pt x="2530" y="19245"/>
                  <a:pt x="2405" y="19222"/>
                  <a:pt x="2331" y="19426"/>
                </a:cubicBezTo>
                <a:cubicBezTo>
                  <a:pt x="2720" y="19472"/>
                  <a:pt x="2950" y="19745"/>
                  <a:pt x="3192" y="20006"/>
                </a:cubicBezTo>
                <a:cubicBezTo>
                  <a:pt x="3328" y="20154"/>
                  <a:pt x="3445" y="20346"/>
                  <a:pt x="3687" y="20278"/>
                </a:cubicBezTo>
                <a:cubicBezTo>
                  <a:pt x="3813" y="20243"/>
                  <a:pt x="3896" y="20346"/>
                  <a:pt x="3886" y="20482"/>
                </a:cubicBezTo>
                <a:cubicBezTo>
                  <a:pt x="3833" y="20959"/>
                  <a:pt x="4137" y="21118"/>
                  <a:pt x="4452" y="21209"/>
                </a:cubicBezTo>
                <a:cubicBezTo>
                  <a:pt x="4684" y="21277"/>
                  <a:pt x="4902" y="21379"/>
                  <a:pt x="5116" y="21492"/>
                </a:cubicBezTo>
                <a:lnTo>
                  <a:pt x="5312" y="21600"/>
                </a:lnTo>
                <a:lnTo>
                  <a:pt x="21546" y="21600"/>
                </a:lnTo>
                <a:lnTo>
                  <a:pt x="21546" y="0"/>
                </a:lnTo>
                <a:lnTo>
                  <a:pt x="3776" y="0"/>
                </a:lnTo>
                <a:close/>
              </a:path>
            </a:pathLst>
          </a:custGeom>
          <a:ln w="12700">
            <a:miter lim="400000"/>
          </a:ln>
        </p:spPr>
      </p:pic>
      <p:pic>
        <p:nvPicPr>
          <p:cNvPr id="225" name="Google Shape;273;p19" descr="Google Shape;273;p19"/>
          <p:cNvPicPr>
            <a:picLocks noChangeAspect="1"/>
          </p:cNvPicPr>
          <p:nvPr/>
        </p:nvPicPr>
        <p:blipFill>
          <a:blip r:embed="rId3"/>
          <a:stretch/>
        </p:blipFill>
        <p:spPr bwMode="auto">
          <a:xfrm>
            <a:off x="391933" y="385785"/>
            <a:ext cx="2347798" cy="492558"/>
          </a:xfrm>
          <a:prstGeom prst="rect">
            <a:avLst/>
          </a:prstGeom>
          <a:ln w="12700">
            <a:miter lim="400000"/>
          </a:ln>
        </p:spPr>
      </p:pic>
      <p:pic>
        <p:nvPicPr>
          <p:cNvPr id="7" name="Picture 2" descr="TELENURSING_LOGO_final"/>
          <p:cNvPicPr>
            <a:picLocks noChangeAspect="1" noChangeArrowheads="1"/>
          </p:cNvPicPr>
          <p:nvPr/>
        </p:nvPicPr>
        <p:blipFill>
          <a:blip r:embed="rId4"/>
          <a:stretch/>
        </p:blipFill>
        <p:spPr bwMode="auto">
          <a:xfrm>
            <a:off x="601098" y="2005855"/>
            <a:ext cx="5844164" cy="3035928"/>
          </a:xfrm>
          <a:prstGeom prst="rect">
            <a:avLst/>
          </a:prstGeom>
          <a:noFill/>
          <a:ln>
            <a:noFill/>
          </a:ln>
        </p:spPr>
      </p:pic>
    </p:spTree>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TotalTime>
  <Words>1684</Words>
  <Application>Microsoft Office PowerPoint</Application>
  <DocSecurity>0</DocSecurity>
  <PresentationFormat>Ευρεία οθόνη</PresentationFormat>
  <Paragraphs>47</Paragraphs>
  <Slides>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2</vt:i4>
      </vt:variant>
      <vt:variant>
        <vt:lpstr>Τίτλοι διαφανειών</vt:lpstr>
      </vt:variant>
      <vt:variant>
        <vt:i4>7</vt:i4>
      </vt:variant>
    </vt:vector>
  </HeadingPairs>
  <TitlesOfParts>
    <vt:vector size="12" baseType="lpstr">
      <vt:lpstr>Arial</vt:lpstr>
      <vt:lpstr>Calibri</vt:lpstr>
      <vt:lpstr>Calibri Light</vt:lpstr>
      <vt:lpstr>1_Θέμα του Office</vt:lpstr>
      <vt:lpstr>Θέμα του Office</vt:lpstr>
      <vt:lpstr>Module 5.0 Managing chronicclinical conditions through telecare  Monitoring Processes through Telecare </vt:lpstr>
      <vt:lpstr>Monitoring hypertension through telecare </vt:lpstr>
      <vt:lpstr>Monitoring blood glucose through telecare </vt:lpstr>
      <vt:lpstr>Monitoring heart status conditions through telecare</vt:lpstr>
      <vt:lpstr>Monitoring asthma through telecare </vt:lpstr>
      <vt:lpstr>Monitoring cancer through telecare </vt:lpstr>
      <vt:lpstr>Παρουσίαση του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Σε μ ι ν ά ρ ι ο  Δ ι α χ ε ί ρ ι σ η ς  Α ι μ ο ρ ρ α γ ι κ ο ύ  Ε π ε ι σ ο δ ί ο υ</dc:title>
  <dc:subject/>
  <dc:creator>mm</dc:creator>
  <cp:keywords/>
  <dc:description/>
  <cp:lastModifiedBy>MALLIAROU MARIA</cp:lastModifiedBy>
  <cp:revision>129</cp:revision>
  <dcterms:created xsi:type="dcterms:W3CDTF">2022-05-26T07:07:06Z</dcterms:created>
  <dcterms:modified xsi:type="dcterms:W3CDTF">2024-02-11T19:47:14Z</dcterms:modified>
  <cp:category/>
  <dc:identifier/>
  <cp:contentStatus/>
  <dc:language/>
  <cp:version/>
</cp:coreProperties>
</file>